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41"/>
  </p:notesMasterIdLst>
  <p:handoutMasterIdLst>
    <p:handoutMasterId r:id="rId42"/>
  </p:handoutMasterIdLst>
  <p:sldIdLst>
    <p:sldId id="256" r:id="rId2"/>
    <p:sldId id="257" r:id="rId3"/>
    <p:sldId id="258" r:id="rId4"/>
    <p:sldId id="264" r:id="rId5"/>
    <p:sldId id="265" r:id="rId6"/>
    <p:sldId id="266" r:id="rId7"/>
    <p:sldId id="269" r:id="rId8"/>
    <p:sldId id="268" r:id="rId9"/>
    <p:sldId id="272" r:id="rId10"/>
    <p:sldId id="273" r:id="rId11"/>
    <p:sldId id="275" r:id="rId12"/>
    <p:sldId id="282" r:id="rId13"/>
    <p:sldId id="291" r:id="rId14"/>
    <p:sldId id="279" r:id="rId15"/>
    <p:sldId id="280" r:id="rId16"/>
    <p:sldId id="296" r:id="rId17"/>
    <p:sldId id="290" r:id="rId18"/>
    <p:sldId id="276" r:id="rId19"/>
    <p:sldId id="297" r:id="rId20"/>
    <p:sldId id="283" r:id="rId21"/>
    <p:sldId id="281" r:id="rId22"/>
    <p:sldId id="298" r:id="rId23"/>
    <p:sldId id="300" r:id="rId24"/>
    <p:sldId id="295" r:id="rId25"/>
    <p:sldId id="301" r:id="rId26"/>
    <p:sldId id="310" r:id="rId27"/>
    <p:sldId id="263" r:id="rId28"/>
    <p:sldId id="299" r:id="rId29"/>
    <p:sldId id="292" r:id="rId30"/>
    <p:sldId id="294" r:id="rId31"/>
    <p:sldId id="293" r:id="rId32"/>
    <p:sldId id="302" r:id="rId33"/>
    <p:sldId id="286" r:id="rId34"/>
    <p:sldId id="285" r:id="rId35"/>
    <p:sldId id="287" r:id="rId36"/>
    <p:sldId id="311" r:id="rId37"/>
    <p:sldId id="288" r:id="rId38"/>
    <p:sldId id="306" r:id="rId39"/>
    <p:sldId id="308"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603" autoAdjust="0"/>
    <p:restoredTop sz="94658" autoAdjust="0"/>
  </p:normalViewPr>
  <p:slideViewPr>
    <p:cSldViewPr>
      <p:cViewPr varScale="1">
        <p:scale>
          <a:sx n="74" d="100"/>
          <a:sy n="74" d="100"/>
        </p:scale>
        <p:origin x="-456" y="-102"/>
      </p:cViewPr>
      <p:guideLst>
        <p:guide orient="horz" pos="2160"/>
        <p:guide pos="2880"/>
      </p:guideLst>
    </p:cSldViewPr>
  </p:slideViewPr>
  <p:outlineViewPr>
    <p:cViewPr>
      <p:scale>
        <a:sx n="33" d="100"/>
        <a:sy n="33" d="100"/>
      </p:scale>
      <p:origin x="0" y="462"/>
    </p:cViewPr>
  </p:outlineViewPr>
  <p:notesTextViewPr>
    <p:cViewPr>
      <p:scale>
        <a:sx n="100" d="100"/>
        <a:sy n="100" d="100"/>
      </p:scale>
      <p:origin x="0" y="0"/>
    </p:cViewPr>
  </p:notesTextViewPr>
  <p:notesViewPr>
    <p:cSldViewPr>
      <p:cViewPr varScale="1">
        <p:scale>
          <a:sx n="60" d="100"/>
          <a:sy n="60" d="100"/>
        </p:scale>
        <p:origin x="-2490"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8" Type="http://schemas.openxmlformats.org/officeDocument/2006/relationships/image" Target="../media/image52.wmf"/><Relationship Id="rId13" Type="http://schemas.openxmlformats.org/officeDocument/2006/relationships/image" Target="../media/image57.wmf"/><Relationship Id="rId3" Type="http://schemas.openxmlformats.org/officeDocument/2006/relationships/image" Target="../media/image47.wmf"/><Relationship Id="rId7" Type="http://schemas.openxmlformats.org/officeDocument/2006/relationships/image" Target="../media/image51.wmf"/><Relationship Id="rId12" Type="http://schemas.openxmlformats.org/officeDocument/2006/relationships/image" Target="../media/image56.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11" Type="http://schemas.openxmlformats.org/officeDocument/2006/relationships/image" Target="../media/image55.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4" Type="http://schemas.openxmlformats.org/officeDocument/2006/relationships/image" Target="../media/image65.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68.wmf"/><Relationship Id="rId2" Type="http://schemas.openxmlformats.org/officeDocument/2006/relationships/image" Target="../media/image67.wmf"/><Relationship Id="rId1" Type="http://schemas.openxmlformats.org/officeDocument/2006/relationships/image" Target="../media/image66.wmf"/><Relationship Id="rId4" Type="http://schemas.openxmlformats.org/officeDocument/2006/relationships/image" Target="../media/image69.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4" Type="http://schemas.openxmlformats.org/officeDocument/2006/relationships/image" Target="../media/image73.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80.wmf"/><Relationship Id="rId2" Type="http://schemas.openxmlformats.org/officeDocument/2006/relationships/image" Target="../media/image79.wmf"/><Relationship Id="rId1" Type="http://schemas.openxmlformats.org/officeDocument/2006/relationships/image" Target="../media/image78.wmf"/><Relationship Id="rId4" Type="http://schemas.openxmlformats.org/officeDocument/2006/relationships/image" Target="../media/image81.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83.wmf"/><Relationship Id="rId1" Type="http://schemas.openxmlformats.org/officeDocument/2006/relationships/image" Target="../media/image82.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86.wmf"/><Relationship Id="rId2" Type="http://schemas.openxmlformats.org/officeDocument/2006/relationships/image" Target="../media/image85.wmf"/><Relationship Id="rId1" Type="http://schemas.openxmlformats.org/officeDocument/2006/relationships/image" Target="../media/image84.wmf"/><Relationship Id="rId5" Type="http://schemas.openxmlformats.org/officeDocument/2006/relationships/image" Target="../media/image88.wmf"/><Relationship Id="rId4" Type="http://schemas.openxmlformats.org/officeDocument/2006/relationships/image" Target="../media/image8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92.wmf"/><Relationship Id="rId7" Type="http://schemas.openxmlformats.org/officeDocument/2006/relationships/image" Target="../media/image95.wmf"/><Relationship Id="rId2" Type="http://schemas.openxmlformats.org/officeDocument/2006/relationships/image" Target="../media/image91.wmf"/><Relationship Id="rId1" Type="http://schemas.openxmlformats.org/officeDocument/2006/relationships/image" Target="../media/image90.wmf"/><Relationship Id="rId6" Type="http://schemas.openxmlformats.org/officeDocument/2006/relationships/image" Target="../media/image94.wmf"/><Relationship Id="rId5" Type="http://schemas.openxmlformats.org/officeDocument/2006/relationships/image" Target="../media/image4.wmf"/><Relationship Id="rId4" Type="http://schemas.openxmlformats.org/officeDocument/2006/relationships/image" Target="../media/image93.wmf"/></Relationships>
</file>

<file path=ppt/drawings/_rels/vmlDrawing22.vml.rels><?xml version="1.0" encoding="UTF-8" standalone="yes"?>
<Relationships xmlns="http://schemas.openxmlformats.org/package/2006/relationships"><Relationship Id="rId8" Type="http://schemas.openxmlformats.org/officeDocument/2006/relationships/image" Target="../media/image102.wmf"/><Relationship Id="rId3" Type="http://schemas.openxmlformats.org/officeDocument/2006/relationships/image" Target="../media/image98.wmf"/><Relationship Id="rId7" Type="http://schemas.openxmlformats.org/officeDocument/2006/relationships/image" Target="../media/image101.wmf"/><Relationship Id="rId2" Type="http://schemas.openxmlformats.org/officeDocument/2006/relationships/image" Target="../media/image97.wmf"/><Relationship Id="rId1" Type="http://schemas.openxmlformats.org/officeDocument/2006/relationships/image" Target="../media/image96.wmf"/><Relationship Id="rId6" Type="http://schemas.openxmlformats.org/officeDocument/2006/relationships/image" Target="../media/image100.wmf"/><Relationship Id="rId5" Type="http://schemas.openxmlformats.org/officeDocument/2006/relationships/image" Target="../media/image4.wmf"/><Relationship Id="rId4" Type="http://schemas.openxmlformats.org/officeDocument/2006/relationships/image" Target="../media/image99.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103.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104.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image" Target="../media/image4.wmf"/><Relationship Id="rId1" Type="http://schemas.openxmlformats.org/officeDocument/2006/relationships/image" Target="../media/image105.wmf"/><Relationship Id="rId5" Type="http://schemas.openxmlformats.org/officeDocument/2006/relationships/image" Target="../media/image108.wmf"/><Relationship Id="rId4" Type="http://schemas.openxmlformats.org/officeDocument/2006/relationships/image" Target="../media/image107.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111.wmf"/><Relationship Id="rId2" Type="http://schemas.openxmlformats.org/officeDocument/2006/relationships/image" Target="../media/image110.wmf"/><Relationship Id="rId1" Type="http://schemas.openxmlformats.org/officeDocument/2006/relationships/image" Target="../media/image109.wmf"/><Relationship Id="rId4" Type="http://schemas.openxmlformats.org/officeDocument/2006/relationships/image" Target="../media/image112.wmf"/></Relationships>
</file>

<file path=ppt/drawings/_rels/vmlDrawing27.vml.rels><?xml version="1.0" encoding="UTF-8" standalone="yes"?>
<Relationships xmlns="http://schemas.openxmlformats.org/package/2006/relationships"><Relationship Id="rId3" Type="http://schemas.openxmlformats.org/officeDocument/2006/relationships/image" Target="../media/image115.wmf"/><Relationship Id="rId2" Type="http://schemas.openxmlformats.org/officeDocument/2006/relationships/image" Target="../media/image114.wmf"/><Relationship Id="rId1" Type="http://schemas.openxmlformats.org/officeDocument/2006/relationships/image" Target="../media/image113.wmf"/><Relationship Id="rId5" Type="http://schemas.openxmlformats.org/officeDocument/2006/relationships/image" Target="../media/image117.wmf"/><Relationship Id="rId4" Type="http://schemas.openxmlformats.org/officeDocument/2006/relationships/image" Target="../media/image116.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20.wmf"/><Relationship Id="rId2" Type="http://schemas.openxmlformats.org/officeDocument/2006/relationships/image" Target="../media/image119.wmf"/><Relationship Id="rId1" Type="http://schemas.openxmlformats.org/officeDocument/2006/relationships/image" Target="../media/image118.wmf"/><Relationship Id="rId6" Type="http://schemas.openxmlformats.org/officeDocument/2006/relationships/image" Target="../media/image123.wmf"/><Relationship Id="rId5" Type="http://schemas.openxmlformats.org/officeDocument/2006/relationships/image" Target="../media/image122.wmf"/><Relationship Id="rId4" Type="http://schemas.openxmlformats.org/officeDocument/2006/relationships/image" Target="../media/image121.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24.wmf"/><Relationship Id="rId2" Type="http://schemas.openxmlformats.org/officeDocument/2006/relationships/image" Target="../media/image119.wmf"/><Relationship Id="rId1" Type="http://schemas.openxmlformats.org/officeDocument/2006/relationships/image" Target="../media/image118.wmf"/><Relationship Id="rId6" Type="http://schemas.openxmlformats.org/officeDocument/2006/relationships/image" Target="../media/image127.wmf"/><Relationship Id="rId5" Type="http://schemas.openxmlformats.org/officeDocument/2006/relationships/image" Target="../media/image126.wmf"/><Relationship Id="rId4" Type="http://schemas.openxmlformats.org/officeDocument/2006/relationships/image" Target="../media/image12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image" Target="../media/image9.wmf"/><Relationship Id="rId1" Type="http://schemas.openxmlformats.org/officeDocument/2006/relationships/image" Target="../media/image8.wmf"/><Relationship Id="rId6" Type="http://schemas.openxmlformats.org/officeDocument/2006/relationships/image" Target="../media/image6.wmf"/><Relationship Id="rId5" Type="http://schemas.openxmlformats.org/officeDocument/2006/relationships/image" Target="../media/image5.wmf"/><Relationship Id="rId4" Type="http://schemas.openxmlformats.org/officeDocument/2006/relationships/image" Target="../media/image11.wmf"/></Relationships>
</file>

<file path=ppt/drawings/_rels/vmlDrawing30.vml.rels><?xml version="1.0" encoding="UTF-8" standalone="yes"?>
<Relationships xmlns="http://schemas.openxmlformats.org/package/2006/relationships"><Relationship Id="rId3" Type="http://schemas.openxmlformats.org/officeDocument/2006/relationships/image" Target="../media/image130.wmf"/><Relationship Id="rId2" Type="http://schemas.openxmlformats.org/officeDocument/2006/relationships/image" Target="../media/image129.wmf"/><Relationship Id="rId1" Type="http://schemas.openxmlformats.org/officeDocument/2006/relationships/image" Target="../media/image128.wmf"/><Relationship Id="rId5" Type="http://schemas.openxmlformats.org/officeDocument/2006/relationships/image" Target="../media/image131.wmf"/><Relationship Id="rId4" Type="http://schemas.openxmlformats.org/officeDocument/2006/relationships/image" Target="../media/image125.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6" Type="http://schemas.openxmlformats.org/officeDocument/2006/relationships/image" Target="../media/image24.wmf"/><Relationship Id="rId5" Type="http://schemas.openxmlformats.org/officeDocument/2006/relationships/image" Target="../media/image23.wmf"/><Relationship Id="rId4" Type="http://schemas.openxmlformats.org/officeDocument/2006/relationships/image" Target="../media/image22.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19.wmf"/><Relationship Id="rId5" Type="http://schemas.openxmlformats.org/officeDocument/2006/relationships/image" Target="../media/image25.wmf"/><Relationship Id="rId4" Type="http://schemas.openxmlformats.org/officeDocument/2006/relationships/image" Target="../media/image24.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2.wmf"/><Relationship Id="rId2" Type="http://schemas.openxmlformats.org/officeDocument/2006/relationships/image" Target="../media/image27.wmf"/><Relationship Id="rId1" Type="http://schemas.openxmlformats.org/officeDocument/2006/relationships/image" Target="../media/image26.wmf"/><Relationship Id="rId6" Type="http://schemas.openxmlformats.org/officeDocument/2006/relationships/image" Target="../media/image31.wmf"/><Relationship Id="rId5" Type="http://schemas.openxmlformats.org/officeDocument/2006/relationships/image" Target="../media/image30.wmf"/><Relationship Id="rId4" Type="http://schemas.openxmlformats.org/officeDocument/2006/relationships/image" Target="../media/image29.wmf"/><Relationship Id="rId9"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image" Target="../media/image37.wmf"/><Relationship Id="rId7" Type="http://schemas.openxmlformats.org/officeDocument/2006/relationships/image" Target="../media/image41.wmf"/><Relationship Id="rId2" Type="http://schemas.openxmlformats.org/officeDocument/2006/relationships/image" Target="../media/image36.wmf"/><Relationship Id="rId1" Type="http://schemas.openxmlformats.org/officeDocument/2006/relationships/image" Target="../media/image35.wmf"/><Relationship Id="rId6" Type="http://schemas.openxmlformats.org/officeDocument/2006/relationships/image" Target="../media/image40.wmf"/><Relationship Id="rId5" Type="http://schemas.openxmlformats.org/officeDocument/2006/relationships/image" Target="../media/image39.wmf"/><Relationship Id="rId10" Type="http://schemas.openxmlformats.org/officeDocument/2006/relationships/image" Target="../media/image44.wmf"/><Relationship Id="rId4" Type="http://schemas.openxmlformats.org/officeDocument/2006/relationships/image" Target="../media/image38.wmf"/><Relationship Id="rId9" Type="http://schemas.openxmlformats.org/officeDocument/2006/relationships/image" Target="../media/image4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30ED462-FC99-4B95-B12E-0E0A86AEBCE7}" type="datetimeFigureOut">
              <a:rPr lang="en-US" smtClean="0"/>
              <a:pPr/>
              <a:t>1/15/2014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5A320C6-E219-4A3B-A825-77445290312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EA41B3B-97AE-44DF-8E10-BE86F1E72F81}" type="datetimeFigureOut">
              <a:rPr lang="en-US" smtClean="0"/>
              <a:pPr/>
              <a:t>1/15/2014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C3B1B02-9649-46F8-8B08-C63F08D40A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C51550F-E29E-46FB-BBF3-E6D357D0E16F}" type="datetimeFigureOut">
              <a:rPr lang="en-US" smtClean="0"/>
              <a:pPr/>
              <a:t>1/15/2014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3A4AD6C-EE5B-4B85-AEA0-88C306894A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normAutofit/>
          </a:bodyPr>
          <a:lstStyle>
            <a:lvl1pPr>
              <a:defRPr sz="2600">
                <a:latin typeface="Calibri" pitchFamily="34" charset="0"/>
              </a:defRPr>
            </a:lvl1pPr>
            <a:lvl2pPr>
              <a:defRPr sz="2600">
                <a:latin typeface="Calibri" pitchFamily="34" charset="0"/>
              </a:defRPr>
            </a:lvl2pPr>
            <a:lvl3pPr>
              <a:defRPr sz="2600">
                <a:latin typeface="Calibri" pitchFamily="34" charset="0"/>
              </a:defRPr>
            </a:lvl3pPr>
            <a:lvl4pPr>
              <a:defRPr sz="2600">
                <a:latin typeface="Calibri" pitchFamily="34" charset="0"/>
              </a:defRPr>
            </a:lvl4pPr>
            <a:lvl5pPr>
              <a:defRPr sz="2600">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51550F-E29E-46FB-BBF3-E6D357D0E16F}" type="datetimeFigureOut">
              <a:rPr lang="en-US" smtClean="0"/>
              <a:pPr/>
              <a:t>1/15/2014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A4AD6C-EE5B-4B85-AEA0-88C306894AF0}"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normAutofit/>
          </a:bodyPr>
          <a:lstStyle>
            <a:lvl1pPr>
              <a:defRPr sz="2600">
                <a:latin typeface="Calibri" pitchFamily="34" charset="0"/>
              </a:defRPr>
            </a:lvl1pPr>
            <a:lvl2pPr>
              <a:defRPr sz="2600">
                <a:latin typeface="Calibri" pitchFamily="34" charset="0"/>
              </a:defRPr>
            </a:lvl2pPr>
            <a:lvl3pPr>
              <a:defRPr sz="2600">
                <a:latin typeface="Calibri" pitchFamily="34" charset="0"/>
              </a:defRPr>
            </a:lvl3pPr>
            <a:lvl4pPr>
              <a:defRPr sz="2600">
                <a:latin typeface="Calibri" pitchFamily="34" charset="0"/>
              </a:defRPr>
            </a:lvl4pPr>
            <a:lvl5pPr>
              <a:defRPr sz="2600">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Content Placeholder 3"/>
          <p:cNvSpPr>
            <a:spLocks noGrp="1"/>
          </p:cNvSpPr>
          <p:nvPr>
            <p:ph sz="half" idx="2"/>
          </p:nvPr>
        </p:nvSpPr>
        <p:spPr>
          <a:xfrm>
            <a:off x="4648200" y="1920085"/>
            <a:ext cx="4038600" cy="4434840"/>
          </a:xfrm>
        </p:spPr>
        <p:txBody>
          <a:bodyPr>
            <a:normAutofit/>
          </a:bodyPr>
          <a:lstStyle>
            <a:lvl1pPr>
              <a:defRPr sz="2600">
                <a:latin typeface="Calibri" pitchFamily="34" charset="0"/>
              </a:defRPr>
            </a:lvl1pPr>
            <a:lvl2pPr>
              <a:defRPr sz="2600">
                <a:latin typeface="Calibri" pitchFamily="34" charset="0"/>
              </a:defRPr>
            </a:lvl2pPr>
            <a:lvl3pPr>
              <a:defRPr sz="2600">
                <a:latin typeface="Calibri" pitchFamily="34" charset="0"/>
              </a:defRPr>
            </a:lvl3pPr>
            <a:lvl4pPr>
              <a:defRPr sz="2600">
                <a:latin typeface="Calibri" pitchFamily="34" charset="0"/>
              </a:defRPr>
            </a:lvl4pPr>
            <a:lvl5pPr>
              <a:defRPr sz="2600">
                <a:latin typeface="Calibri"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C51550F-E29E-46FB-BBF3-E6D357D0E16F}" type="datetimeFigureOut">
              <a:rPr lang="en-US" smtClean="0"/>
              <a:pPr/>
              <a:t>1/15/2014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C51550F-E29E-46FB-BBF3-E6D357D0E16F}" type="datetimeFigureOut">
              <a:rPr lang="en-US" smtClean="0"/>
              <a:pPr/>
              <a:t>1/15/2014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51550F-E29E-46FB-BBF3-E6D357D0E16F}" type="datetimeFigureOut">
              <a:rPr lang="en-US" smtClean="0"/>
              <a:pPr/>
              <a:t>1/15/2014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A4AD6C-EE5B-4B85-AEA0-88C306894AF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C51550F-E29E-46FB-BBF3-E6D357D0E16F}" type="datetimeFigureOut">
              <a:rPr lang="en-US" smtClean="0"/>
              <a:pPr/>
              <a:t>1/15/2014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3A4AD6C-EE5B-4B85-AEA0-88C306894AF0}"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C51550F-E29E-46FB-BBF3-E6D357D0E16F}" type="datetimeFigureOut">
              <a:rPr lang="en-US" smtClean="0"/>
              <a:pPr/>
              <a:t>1/15/2014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3A4AD6C-EE5B-4B85-AEA0-88C306894AF0}"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46.bin"/><Relationship Id="rId13" Type="http://schemas.openxmlformats.org/officeDocument/2006/relationships/oleObject" Target="../embeddings/oleObject51.bin"/><Relationship Id="rId3" Type="http://schemas.openxmlformats.org/officeDocument/2006/relationships/oleObject" Target="../embeddings/oleObject41.bin"/><Relationship Id="rId7" Type="http://schemas.openxmlformats.org/officeDocument/2006/relationships/oleObject" Target="../embeddings/oleObject45.bin"/><Relationship Id="rId12"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44.bin"/><Relationship Id="rId11" Type="http://schemas.openxmlformats.org/officeDocument/2006/relationships/oleObject" Target="../embeddings/oleObject49.bin"/><Relationship Id="rId5" Type="http://schemas.openxmlformats.org/officeDocument/2006/relationships/oleObject" Target="../embeddings/oleObject43.bin"/><Relationship Id="rId10" Type="http://schemas.openxmlformats.org/officeDocument/2006/relationships/oleObject" Target="../embeddings/oleObject48.bin"/><Relationship Id="rId4" Type="http://schemas.openxmlformats.org/officeDocument/2006/relationships/oleObject" Target="../embeddings/oleObject42.bin"/><Relationship Id="rId9" Type="http://schemas.openxmlformats.org/officeDocument/2006/relationships/oleObject" Target="../embeddings/oleObject47.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oleObject" Target="../embeddings/oleObject62.bin"/><Relationship Id="rId3" Type="http://schemas.openxmlformats.org/officeDocument/2006/relationships/oleObject" Target="../embeddings/oleObject52.bin"/><Relationship Id="rId7" Type="http://schemas.openxmlformats.org/officeDocument/2006/relationships/oleObject" Target="../embeddings/oleObject56.bin"/><Relationship Id="rId12"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55.bin"/><Relationship Id="rId11" Type="http://schemas.openxmlformats.org/officeDocument/2006/relationships/oleObject" Target="../embeddings/oleObject60.bin"/><Relationship Id="rId5" Type="http://schemas.openxmlformats.org/officeDocument/2006/relationships/oleObject" Target="../embeddings/oleObject54.bin"/><Relationship Id="rId15" Type="http://schemas.openxmlformats.org/officeDocument/2006/relationships/oleObject" Target="../embeddings/oleObject64.bin"/><Relationship Id="rId10" Type="http://schemas.openxmlformats.org/officeDocument/2006/relationships/oleObject" Target="../embeddings/oleObject59.bin"/><Relationship Id="rId4" Type="http://schemas.openxmlformats.org/officeDocument/2006/relationships/oleObject" Target="../embeddings/oleObject53.bin"/><Relationship Id="rId9" Type="http://schemas.openxmlformats.org/officeDocument/2006/relationships/oleObject" Target="../embeddings/oleObject58.bin"/><Relationship Id="rId14" Type="http://schemas.openxmlformats.org/officeDocument/2006/relationships/oleObject" Target="../embeddings/oleObject63.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69.bin"/><Relationship Id="rId5" Type="http://schemas.openxmlformats.org/officeDocument/2006/relationships/oleObject" Target="../embeddings/oleObject68.bin"/><Relationship Id="rId4" Type="http://schemas.openxmlformats.org/officeDocument/2006/relationships/oleObject" Target="../embeddings/oleObject67.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70.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73.bin"/><Relationship Id="rId5" Type="http://schemas.openxmlformats.org/officeDocument/2006/relationships/oleObject" Target="../embeddings/oleObject72.bin"/><Relationship Id="rId4" Type="http://schemas.openxmlformats.org/officeDocument/2006/relationships/oleObject" Target="../embeddings/oleObject71.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oleObject" Target="../embeddings/oleObject77.bin"/><Relationship Id="rId5" Type="http://schemas.openxmlformats.org/officeDocument/2006/relationships/oleObject" Target="../embeddings/oleObject76.bin"/><Relationship Id="rId4" Type="http://schemas.openxmlformats.org/officeDocument/2006/relationships/oleObject" Target="../embeddings/oleObject75.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oleObject" Target="../embeddings/oleObject81.bin"/><Relationship Id="rId5" Type="http://schemas.openxmlformats.org/officeDocument/2006/relationships/oleObject" Target="../embeddings/oleObject80.bin"/><Relationship Id="rId4" Type="http://schemas.openxmlformats.org/officeDocument/2006/relationships/oleObject" Target="../embeddings/oleObject79.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82.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85.bin"/><Relationship Id="rId5" Type="http://schemas.openxmlformats.org/officeDocument/2006/relationships/oleObject" Target="../embeddings/oleObject84.bin"/><Relationship Id="rId4" Type="http://schemas.openxmlformats.org/officeDocument/2006/relationships/oleObject" Target="../embeddings/oleObject83.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89.bin"/><Relationship Id="rId5" Type="http://schemas.openxmlformats.org/officeDocument/2006/relationships/oleObject" Target="../embeddings/oleObject88.bin"/><Relationship Id="rId4" Type="http://schemas.openxmlformats.org/officeDocument/2006/relationships/oleObject" Target="../embeddings/oleObject87.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oleObject" Target="../embeddings/oleObject91.bin"/></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92.bin"/><Relationship Id="rId7" Type="http://schemas.openxmlformats.org/officeDocument/2006/relationships/oleObject" Target="../embeddings/oleObject96.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95.bin"/><Relationship Id="rId5" Type="http://schemas.openxmlformats.org/officeDocument/2006/relationships/oleObject" Target="../embeddings/oleObject94.bin"/><Relationship Id="rId4" Type="http://schemas.openxmlformats.org/officeDocument/2006/relationships/oleObject" Target="../embeddings/oleObject93.bin"/></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9.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97.bin"/><Relationship Id="rId2" Type="http://schemas.openxmlformats.org/officeDocument/2006/relationships/slideLayout" Target="../slideLayouts/slideLayout2.xml"/><Relationship Id="rId1" Type="http://schemas.openxmlformats.org/officeDocument/2006/relationships/vmlDrawing" Target="../drawings/vmlDrawing20.vml"/></Relationships>
</file>

<file path=ppt/slides/_rels/slide28.xml.rels><?xml version="1.0" encoding="UTF-8" standalone="yes"?>
<Relationships xmlns="http://schemas.openxmlformats.org/package/2006/relationships"><Relationship Id="rId8" Type="http://schemas.openxmlformats.org/officeDocument/2006/relationships/oleObject" Target="../embeddings/oleObject103.bin"/><Relationship Id="rId3" Type="http://schemas.openxmlformats.org/officeDocument/2006/relationships/oleObject" Target="../embeddings/oleObject98.bin"/><Relationship Id="rId7" Type="http://schemas.openxmlformats.org/officeDocument/2006/relationships/oleObject" Target="../embeddings/oleObject102.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101.bin"/><Relationship Id="rId5" Type="http://schemas.openxmlformats.org/officeDocument/2006/relationships/oleObject" Target="../embeddings/oleObject100.bin"/><Relationship Id="rId10" Type="http://schemas.openxmlformats.org/officeDocument/2006/relationships/oleObject" Target="../embeddings/oleObject105.bin"/><Relationship Id="rId4" Type="http://schemas.openxmlformats.org/officeDocument/2006/relationships/oleObject" Target="../embeddings/oleObject99.bin"/><Relationship Id="rId9" Type="http://schemas.openxmlformats.org/officeDocument/2006/relationships/oleObject" Target="../embeddings/oleObject104.bin"/></Relationships>
</file>

<file path=ppt/slides/_rels/slide29.xml.rels><?xml version="1.0" encoding="UTF-8" standalone="yes"?>
<Relationships xmlns="http://schemas.openxmlformats.org/package/2006/relationships"><Relationship Id="rId8" Type="http://schemas.openxmlformats.org/officeDocument/2006/relationships/oleObject" Target="../embeddings/oleObject111.bin"/><Relationship Id="rId3" Type="http://schemas.openxmlformats.org/officeDocument/2006/relationships/oleObject" Target="../embeddings/oleObject106.bin"/><Relationship Id="rId7" Type="http://schemas.openxmlformats.org/officeDocument/2006/relationships/oleObject" Target="../embeddings/oleObject110.bin"/><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oleObject" Target="../embeddings/oleObject109.bin"/><Relationship Id="rId11" Type="http://schemas.openxmlformats.org/officeDocument/2006/relationships/oleObject" Target="../embeddings/oleObject114.bin"/><Relationship Id="rId5" Type="http://schemas.openxmlformats.org/officeDocument/2006/relationships/oleObject" Target="../embeddings/oleObject108.bin"/><Relationship Id="rId10" Type="http://schemas.openxmlformats.org/officeDocument/2006/relationships/oleObject" Target="../embeddings/oleObject113.bin"/><Relationship Id="rId4" Type="http://schemas.openxmlformats.org/officeDocument/2006/relationships/oleObject" Target="../embeddings/oleObject107.bin"/><Relationship Id="rId9" Type="http://schemas.openxmlformats.org/officeDocument/2006/relationships/oleObject" Target="../embeddings/oleObject112.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6.bin"/><Relationship Id="rId4" Type="http://schemas.openxmlformats.org/officeDocument/2006/relationships/oleObject" Target="../embeddings/oleObject5.bin"/></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5.bin"/><Relationship Id="rId2" Type="http://schemas.openxmlformats.org/officeDocument/2006/relationships/slideLayout" Target="../slideLayouts/slideLayout2.xml"/><Relationship Id="rId1" Type="http://schemas.openxmlformats.org/officeDocument/2006/relationships/vmlDrawing" Target="../drawings/vmlDrawing23.vml"/></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16.bin"/><Relationship Id="rId2" Type="http://schemas.openxmlformats.org/officeDocument/2006/relationships/slideLayout" Target="../slideLayouts/slideLayout2.xml"/><Relationship Id="rId1" Type="http://schemas.openxmlformats.org/officeDocument/2006/relationships/vmlDrawing" Target="../drawings/vmlDrawing24.vml"/></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17.bin"/><Relationship Id="rId7" Type="http://schemas.openxmlformats.org/officeDocument/2006/relationships/oleObject" Target="../embeddings/oleObject121.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oleObject" Target="../embeddings/oleObject120.bin"/><Relationship Id="rId5" Type="http://schemas.openxmlformats.org/officeDocument/2006/relationships/oleObject" Target="../embeddings/oleObject119.bin"/><Relationship Id="rId4" Type="http://schemas.openxmlformats.org/officeDocument/2006/relationships/oleObject" Target="../embeddings/oleObject118.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22.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oleObject" Target="../embeddings/oleObject125.bin"/><Relationship Id="rId5" Type="http://schemas.openxmlformats.org/officeDocument/2006/relationships/oleObject" Target="../embeddings/oleObject124.bin"/><Relationship Id="rId4" Type="http://schemas.openxmlformats.org/officeDocument/2006/relationships/oleObject" Target="../embeddings/oleObject123.bin"/></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26.bin"/><Relationship Id="rId7" Type="http://schemas.openxmlformats.org/officeDocument/2006/relationships/oleObject" Target="../embeddings/oleObject130.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oleObject" Target="../embeddings/oleObject129.bin"/><Relationship Id="rId5" Type="http://schemas.openxmlformats.org/officeDocument/2006/relationships/oleObject" Target="../embeddings/oleObject128.bin"/><Relationship Id="rId4" Type="http://schemas.openxmlformats.org/officeDocument/2006/relationships/oleObject" Target="../embeddings/oleObject127.bin"/></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136.bin"/><Relationship Id="rId3" Type="http://schemas.openxmlformats.org/officeDocument/2006/relationships/oleObject" Target="../embeddings/oleObject131.bin"/><Relationship Id="rId7" Type="http://schemas.openxmlformats.org/officeDocument/2006/relationships/oleObject" Target="../embeddings/oleObject135.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oleObject" Target="../embeddings/oleObject134.bin"/><Relationship Id="rId5" Type="http://schemas.openxmlformats.org/officeDocument/2006/relationships/oleObject" Target="../embeddings/oleObject133.bin"/><Relationship Id="rId4" Type="http://schemas.openxmlformats.org/officeDocument/2006/relationships/oleObject" Target="../embeddings/oleObject132.bin"/></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142.bin"/><Relationship Id="rId3" Type="http://schemas.openxmlformats.org/officeDocument/2006/relationships/oleObject" Target="../embeddings/oleObject137.bin"/><Relationship Id="rId7" Type="http://schemas.openxmlformats.org/officeDocument/2006/relationships/oleObject" Target="../embeddings/oleObject141.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oleObject" Target="../embeddings/oleObject140.bin"/><Relationship Id="rId5" Type="http://schemas.openxmlformats.org/officeDocument/2006/relationships/oleObject" Target="../embeddings/oleObject139.bin"/><Relationship Id="rId4" Type="http://schemas.openxmlformats.org/officeDocument/2006/relationships/oleObject" Target="../embeddings/oleObject138.bin"/><Relationship Id="rId9" Type="http://schemas.openxmlformats.org/officeDocument/2006/relationships/oleObject" Target="../embeddings/oleObject143.bin"/></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149.bin"/><Relationship Id="rId3" Type="http://schemas.openxmlformats.org/officeDocument/2006/relationships/oleObject" Target="../embeddings/oleObject144.bin"/><Relationship Id="rId7" Type="http://schemas.openxmlformats.org/officeDocument/2006/relationships/oleObject" Target="../embeddings/oleObject148.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oleObject" Target="../embeddings/oleObject147.bin"/><Relationship Id="rId5" Type="http://schemas.openxmlformats.org/officeDocument/2006/relationships/oleObject" Target="../embeddings/oleObject146.bin"/><Relationship Id="rId4" Type="http://schemas.openxmlformats.org/officeDocument/2006/relationships/oleObject" Target="../embeddings/oleObject145.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10.bin"/><Relationship Id="rId5" Type="http://schemas.openxmlformats.org/officeDocument/2006/relationships/oleObject" Target="../embeddings/oleObject9.bin"/><Relationship Id="rId10" Type="http://schemas.openxmlformats.org/officeDocument/2006/relationships/oleObject" Target="../embeddings/oleObject14.bin"/><Relationship Id="rId4" Type="http://schemas.openxmlformats.org/officeDocument/2006/relationships/oleObject" Target="../embeddings/oleObject8.bin"/><Relationship Id="rId9" Type="http://schemas.openxmlformats.org/officeDocument/2006/relationships/oleObject" Target="../embeddings/oleObject13.bin"/></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oleObject" Target="../embeddings/oleObject17.bin"/><Relationship Id="rId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oleObject" Target="../embeddings/oleObject20.bin"/><Relationship Id="rId4" Type="http://schemas.openxmlformats.org/officeDocument/2006/relationships/oleObject" Target="../embeddings/oleObject19.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24.bin"/><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7.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30.bin"/><Relationship Id="rId5" Type="http://schemas.openxmlformats.org/officeDocument/2006/relationships/oleObject" Target="../embeddings/oleObject29.bin"/><Relationship Id="rId4" Type="http://schemas.openxmlformats.org/officeDocument/2006/relationships/oleObject" Target="../embeddings/oleObject28.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5.bin"/><Relationship Id="rId11" Type="http://schemas.openxmlformats.org/officeDocument/2006/relationships/oleObject" Target="../embeddings/oleObject40.bin"/><Relationship Id="rId5" Type="http://schemas.openxmlformats.org/officeDocument/2006/relationships/oleObject" Target="../embeddings/oleObject34.bin"/><Relationship Id="rId10" Type="http://schemas.openxmlformats.org/officeDocument/2006/relationships/oleObject" Target="../embeddings/oleObject39.bin"/><Relationship Id="rId4" Type="http://schemas.openxmlformats.org/officeDocument/2006/relationships/oleObject" Target="../embeddings/oleObject33.bin"/><Relationship Id="rId9" Type="http://schemas.openxmlformats.org/officeDocument/2006/relationships/oleObject" Target="../embeddings/oleObject38.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1 Section 1.1</a:t>
            </a:r>
            <a:endParaRPr lang="en-US" dirty="0"/>
          </a:p>
        </p:txBody>
      </p:sp>
      <p:sp>
        <p:nvSpPr>
          <p:cNvPr id="3" name="Subtitle 2"/>
          <p:cNvSpPr>
            <a:spLocks noGrp="1"/>
          </p:cNvSpPr>
          <p:nvPr>
            <p:ph type="subTitle" idx="1"/>
          </p:nvPr>
        </p:nvSpPr>
        <p:spPr/>
        <p:txBody>
          <a:bodyPr/>
          <a:lstStyle/>
          <a:p>
            <a:r>
              <a:rPr lang="en-US" dirty="0" smtClean="0"/>
              <a:t>Linear Equations</a:t>
            </a:r>
            <a:endParaRPr lang="en-US" dirty="0"/>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220200" cy="1143000"/>
          </a:xfrm>
        </p:spPr>
        <p:txBody>
          <a:bodyPr>
            <a:noAutofit/>
          </a:bodyPr>
          <a:lstStyle/>
          <a:p>
            <a:r>
              <a:rPr lang="en-US" sz="4000" dirty="0" smtClean="0"/>
              <a:t>Solving Linear Equations Using Distribution</a:t>
            </a:r>
            <a:endParaRPr lang="en-US" sz="4000" dirty="0"/>
          </a:p>
        </p:txBody>
      </p:sp>
      <p:graphicFrame>
        <p:nvGraphicFramePr>
          <p:cNvPr id="5" name="Object 4"/>
          <p:cNvGraphicFramePr>
            <a:graphicFrameLocks noChangeAspect="1"/>
          </p:cNvGraphicFramePr>
          <p:nvPr/>
        </p:nvGraphicFramePr>
        <p:xfrm>
          <a:off x="4267200" y="1757362"/>
          <a:ext cx="3494087" cy="685800"/>
        </p:xfrm>
        <a:graphic>
          <a:graphicData uri="http://schemas.openxmlformats.org/presentationml/2006/ole">
            <p:oleObj spid="_x0000_s43010" name="Equation" r:id="rId3" imgW="990360" imgH="203040" progId="Equation.3">
              <p:embed/>
            </p:oleObj>
          </a:graphicData>
        </a:graphic>
      </p:graphicFrame>
      <p:graphicFrame>
        <p:nvGraphicFramePr>
          <p:cNvPr id="7" name="Object 6"/>
          <p:cNvGraphicFramePr>
            <a:graphicFrameLocks noChangeAspect="1"/>
          </p:cNvGraphicFramePr>
          <p:nvPr/>
        </p:nvGraphicFramePr>
        <p:xfrm>
          <a:off x="5016500" y="5872162"/>
          <a:ext cx="1895475" cy="909638"/>
        </p:xfrm>
        <a:graphic>
          <a:graphicData uri="http://schemas.openxmlformats.org/presentationml/2006/ole">
            <p:oleObj spid="_x0000_s43012" name="Equation" r:id="rId4" imgW="571320" imgH="304560" progId="Equation.3">
              <p:embed/>
            </p:oleObj>
          </a:graphicData>
        </a:graphic>
      </p:graphicFrame>
      <p:sp>
        <p:nvSpPr>
          <p:cNvPr id="9" name="TextBox 8"/>
          <p:cNvSpPr txBox="1"/>
          <p:nvPr/>
        </p:nvSpPr>
        <p:spPr>
          <a:xfrm>
            <a:off x="838200" y="1798943"/>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228600" y="4348162"/>
            <a:ext cx="3581400" cy="1077218"/>
          </a:xfrm>
          <a:prstGeom prst="rect">
            <a:avLst/>
          </a:prstGeom>
          <a:noFill/>
        </p:spPr>
        <p:txBody>
          <a:bodyPr wrap="square" rtlCol="0">
            <a:spAutoFit/>
          </a:bodyPr>
          <a:lstStyle/>
          <a:p>
            <a:r>
              <a:rPr lang="en-US" sz="3200" dirty="0" smtClean="0">
                <a:latin typeface="+mj-lt"/>
              </a:rPr>
              <a:t>Divide both sides of the equation by −8</a:t>
            </a:r>
            <a:endParaRPr lang="en-US" sz="3200" dirty="0">
              <a:latin typeface="+mj-lt"/>
            </a:endParaRPr>
          </a:p>
        </p:txBody>
      </p:sp>
      <p:sp>
        <p:nvSpPr>
          <p:cNvPr id="11" name="TextBox 10"/>
          <p:cNvSpPr txBox="1"/>
          <p:nvPr/>
        </p:nvSpPr>
        <p:spPr>
          <a:xfrm>
            <a:off x="990600" y="6071612"/>
            <a:ext cx="2532372"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4" name="Object 13"/>
          <p:cNvGraphicFramePr>
            <a:graphicFrameLocks noChangeAspect="1"/>
          </p:cNvGraphicFramePr>
          <p:nvPr/>
        </p:nvGraphicFramePr>
        <p:xfrm>
          <a:off x="4267200" y="2443163"/>
          <a:ext cx="3399195" cy="635240"/>
        </p:xfrm>
        <a:graphic>
          <a:graphicData uri="http://schemas.openxmlformats.org/presentationml/2006/ole">
            <p:oleObj spid="_x0000_s43013" name="Equation" r:id="rId5" imgW="914400" imgH="177480" progId="Equation.3">
              <p:embed/>
            </p:oleObj>
          </a:graphicData>
        </a:graphic>
      </p:graphicFrame>
      <p:sp>
        <p:nvSpPr>
          <p:cNvPr id="15" name="TextBox 14"/>
          <p:cNvSpPr txBox="1"/>
          <p:nvPr/>
        </p:nvSpPr>
        <p:spPr>
          <a:xfrm>
            <a:off x="838200" y="2519986"/>
            <a:ext cx="2971800" cy="584775"/>
          </a:xfrm>
          <a:prstGeom prst="rect">
            <a:avLst/>
          </a:prstGeom>
          <a:noFill/>
        </p:spPr>
        <p:txBody>
          <a:bodyPr wrap="square" rtlCol="0">
            <a:spAutoFit/>
          </a:bodyPr>
          <a:lstStyle/>
          <a:p>
            <a:r>
              <a:rPr lang="en-US" sz="3200" dirty="0" smtClean="0">
                <a:latin typeface="+mj-lt"/>
              </a:rPr>
              <a:t>Distribute</a:t>
            </a:r>
            <a:endParaRPr lang="en-US" sz="3200" dirty="0">
              <a:latin typeface="+mj-lt"/>
            </a:endParaRPr>
          </a:p>
        </p:txBody>
      </p:sp>
      <p:graphicFrame>
        <p:nvGraphicFramePr>
          <p:cNvPr id="17" name="Object 16"/>
          <p:cNvGraphicFramePr>
            <a:graphicFrameLocks noChangeAspect="1"/>
          </p:cNvGraphicFramePr>
          <p:nvPr/>
        </p:nvGraphicFramePr>
        <p:xfrm>
          <a:off x="4699716" y="3586162"/>
          <a:ext cx="2816225" cy="609600"/>
        </p:xfrm>
        <a:graphic>
          <a:graphicData uri="http://schemas.openxmlformats.org/presentationml/2006/ole">
            <p:oleObj spid="_x0000_s43016" name="Equation" r:id="rId6" imgW="787320" imgH="177480" progId="Equation.3">
              <p:embed/>
            </p:oleObj>
          </a:graphicData>
        </a:graphic>
      </p:graphicFrame>
      <p:sp>
        <p:nvSpPr>
          <p:cNvPr id="19" name="TextBox 18"/>
          <p:cNvSpPr txBox="1"/>
          <p:nvPr/>
        </p:nvSpPr>
        <p:spPr>
          <a:xfrm>
            <a:off x="533400" y="3495674"/>
            <a:ext cx="2971800" cy="584775"/>
          </a:xfrm>
          <a:prstGeom prst="rect">
            <a:avLst/>
          </a:prstGeom>
          <a:noFill/>
        </p:spPr>
        <p:txBody>
          <a:bodyPr wrap="square" rtlCol="0">
            <a:spAutoFit/>
          </a:bodyPr>
          <a:lstStyle/>
          <a:p>
            <a:r>
              <a:rPr lang="en-US" sz="3200" dirty="0" smtClean="0">
                <a:latin typeface="+mj-lt"/>
              </a:rPr>
              <a:t>Group like terms</a:t>
            </a:r>
            <a:endParaRPr lang="en-US" sz="3200" dirty="0">
              <a:latin typeface="+mj-lt"/>
            </a:endParaRPr>
          </a:p>
        </p:txBody>
      </p:sp>
      <p:graphicFrame>
        <p:nvGraphicFramePr>
          <p:cNvPr id="20" name="Object 19"/>
          <p:cNvGraphicFramePr>
            <a:graphicFrameLocks noChangeAspect="1"/>
          </p:cNvGraphicFramePr>
          <p:nvPr/>
        </p:nvGraphicFramePr>
        <p:xfrm>
          <a:off x="4267200" y="3038474"/>
          <a:ext cx="438150" cy="425450"/>
        </p:xfrm>
        <a:graphic>
          <a:graphicData uri="http://schemas.openxmlformats.org/presentationml/2006/ole">
            <p:oleObj spid="_x0000_s43017" name="Equation" r:id="rId7" imgW="228600" imgH="164880" progId="Equation.3">
              <p:embed/>
            </p:oleObj>
          </a:graphicData>
        </a:graphic>
      </p:graphicFrame>
      <p:graphicFrame>
        <p:nvGraphicFramePr>
          <p:cNvPr id="21" name="Object 8"/>
          <p:cNvGraphicFramePr>
            <a:graphicFrameLocks noChangeAspect="1"/>
          </p:cNvGraphicFramePr>
          <p:nvPr/>
        </p:nvGraphicFramePr>
        <p:xfrm>
          <a:off x="7102475" y="3038474"/>
          <a:ext cx="441325" cy="425450"/>
        </p:xfrm>
        <a:graphic>
          <a:graphicData uri="http://schemas.openxmlformats.org/presentationml/2006/ole">
            <p:oleObj spid="_x0000_s43018" name="Equation" r:id="rId8" imgW="228600" imgH="164880" progId="Equation.3">
              <p:embed/>
            </p:oleObj>
          </a:graphicData>
        </a:graphic>
      </p:graphicFrame>
      <p:cxnSp>
        <p:nvCxnSpPr>
          <p:cNvPr id="22" name="Straight Connector 21"/>
          <p:cNvCxnSpPr/>
          <p:nvPr/>
        </p:nvCxnSpPr>
        <p:spPr>
          <a:xfrm>
            <a:off x="4241442" y="3508553"/>
            <a:ext cx="3581400" cy="1"/>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16" name="Left Brace 15"/>
          <p:cNvSpPr/>
          <p:nvPr/>
        </p:nvSpPr>
        <p:spPr>
          <a:xfrm>
            <a:off x="3505200" y="3114674"/>
            <a:ext cx="914400" cy="1919288"/>
          </a:xfrm>
          <a:prstGeom prst="leftBrace">
            <a:avLst>
              <a:gd name="adj1" fmla="val 8333"/>
              <a:gd name="adj2" fmla="val 37251"/>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8" name="TextBox 1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graphicFrame>
        <p:nvGraphicFramePr>
          <p:cNvPr id="28" name="Object 27"/>
          <p:cNvGraphicFramePr>
            <a:graphicFrameLocks noChangeAspect="1"/>
          </p:cNvGraphicFramePr>
          <p:nvPr/>
        </p:nvGraphicFramePr>
        <p:xfrm>
          <a:off x="4995505" y="4652962"/>
          <a:ext cx="1455737" cy="550990"/>
        </p:xfrm>
        <a:graphic>
          <a:graphicData uri="http://schemas.openxmlformats.org/presentationml/2006/ole">
            <p:oleObj spid="_x0000_s43019" name="Equation" r:id="rId9" imgW="507960" imgH="177480" progId="Equation.3">
              <p:embed/>
            </p:oleObj>
          </a:graphicData>
        </a:graphic>
      </p:graphicFrame>
      <p:graphicFrame>
        <p:nvGraphicFramePr>
          <p:cNvPr id="29" name="Object 28"/>
          <p:cNvGraphicFramePr>
            <a:graphicFrameLocks noChangeAspect="1"/>
          </p:cNvGraphicFramePr>
          <p:nvPr/>
        </p:nvGraphicFramePr>
        <p:xfrm>
          <a:off x="4953000" y="4119562"/>
          <a:ext cx="585788" cy="457200"/>
        </p:xfrm>
        <a:graphic>
          <a:graphicData uri="http://schemas.openxmlformats.org/presentationml/2006/ole">
            <p:oleObj spid="_x0000_s43020" name="Equation" r:id="rId10" imgW="304560" imgH="177480" progId="Equation.3">
              <p:embed/>
            </p:oleObj>
          </a:graphicData>
        </a:graphic>
      </p:graphicFrame>
      <p:graphicFrame>
        <p:nvGraphicFramePr>
          <p:cNvPr id="30" name="Object 8"/>
          <p:cNvGraphicFramePr>
            <a:graphicFrameLocks noChangeAspect="1"/>
          </p:cNvGraphicFramePr>
          <p:nvPr/>
        </p:nvGraphicFramePr>
        <p:xfrm>
          <a:off x="6096000" y="4119562"/>
          <a:ext cx="587375" cy="457200"/>
        </p:xfrm>
        <a:graphic>
          <a:graphicData uri="http://schemas.openxmlformats.org/presentationml/2006/ole">
            <p:oleObj spid="_x0000_s43021" name="Equation" r:id="rId11" imgW="304560" imgH="177480" progId="Equation.3">
              <p:embed/>
            </p:oleObj>
          </a:graphicData>
        </a:graphic>
      </p:graphicFrame>
      <p:cxnSp>
        <p:nvCxnSpPr>
          <p:cNvPr id="31" name="Straight Connector 30"/>
          <p:cNvCxnSpPr/>
          <p:nvPr/>
        </p:nvCxnSpPr>
        <p:spPr>
          <a:xfrm>
            <a:off x="4572000" y="4576762"/>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43022" name="Object 14"/>
          <p:cNvGraphicFramePr>
            <a:graphicFrameLocks noChangeAspect="1"/>
          </p:cNvGraphicFramePr>
          <p:nvPr/>
        </p:nvGraphicFramePr>
        <p:xfrm>
          <a:off x="4988169" y="4652962"/>
          <a:ext cx="879231" cy="1143000"/>
        </p:xfrm>
        <a:graphic>
          <a:graphicData uri="http://schemas.openxmlformats.org/presentationml/2006/ole">
            <p:oleObj spid="_x0000_s43022" name="Equation" r:id="rId12" imgW="253800" imgH="393480" progId="Equation.3">
              <p:embed/>
            </p:oleObj>
          </a:graphicData>
        </a:graphic>
      </p:graphicFrame>
      <p:graphicFrame>
        <p:nvGraphicFramePr>
          <p:cNvPr id="43024" name="Object 16"/>
          <p:cNvGraphicFramePr>
            <a:graphicFrameLocks noChangeAspect="1"/>
          </p:cNvGraphicFramePr>
          <p:nvPr/>
        </p:nvGraphicFramePr>
        <p:xfrm>
          <a:off x="5978525" y="4652962"/>
          <a:ext cx="879475" cy="1143000"/>
        </p:xfrm>
        <a:graphic>
          <a:graphicData uri="http://schemas.openxmlformats.org/presentationml/2006/ole">
            <p:oleObj spid="_x0000_s43024" name="Equation" r:id="rId13" imgW="253800" imgH="393480" progId="Equation.3">
              <p:embed/>
            </p:oleObj>
          </a:graphicData>
        </a:graphic>
      </p:graphicFrame>
      <p:sp>
        <p:nvSpPr>
          <p:cNvPr id="35" name="Freeform 34"/>
          <p:cNvSpPr/>
          <p:nvPr/>
        </p:nvSpPr>
        <p:spPr>
          <a:xfrm>
            <a:off x="6310648" y="1717183"/>
            <a:ext cx="437882" cy="176012"/>
          </a:xfrm>
          <a:custGeom>
            <a:avLst/>
            <a:gdLst>
              <a:gd name="connsiteX0" fmla="*/ 0 w 437882"/>
              <a:gd name="connsiteY0" fmla="*/ 124496 h 176012"/>
              <a:gd name="connsiteX1" fmla="*/ 206062 w 437882"/>
              <a:gd name="connsiteY1" fmla="*/ 8586 h 176012"/>
              <a:gd name="connsiteX2" fmla="*/ 437882 w 437882"/>
              <a:gd name="connsiteY2" fmla="*/ 176012 h 176012"/>
            </a:gdLst>
            <a:ahLst/>
            <a:cxnLst>
              <a:cxn ang="0">
                <a:pos x="connsiteX0" y="connsiteY0"/>
              </a:cxn>
              <a:cxn ang="0">
                <a:pos x="connsiteX1" y="connsiteY1"/>
              </a:cxn>
              <a:cxn ang="0">
                <a:pos x="connsiteX2" y="connsiteY2"/>
              </a:cxn>
            </a:cxnLst>
            <a:rect l="l" t="t" r="r" b="b"/>
            <a:pathLst>
              <a:path w="437882" h="176012">
                <a:moveTo>
                  <a:pt x="0" y="124496"/>
                </a:moveTo>
                <a:cubicBezTo>
                  <a:pt x="66541" y="62248"/>
                  <a:pt x="133082" y="0"/>
                  <a:pt x="206062" y="8586"/>
                </a:cubicBezTo>
                <a:cubicBezTo>
                  <a:pt x="279042" y="17172"/>
                  <a:pt x="358462" y="96592"/>
                  <a:pt x="437882" y="176012"/>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6220496" y="1478924"/>
            <a:ext cx="1133341" cy="336997"/>
          </a:xfrm>
          <a:custGeom>
            <a:avLst/>
            <a:gdLst>
              <a:gd name="connsiteX0" fmla="*/ 0 w 1133341"/>
              <a:gd name="connsiteY0" fmla="*/ 336997 h 336997"/>
              <a:gd name="connsiteX1" fmla="*/ 669701 w 1133341"/>
              <a:gd name="connsiteY1" fmla="*/ 2146 h 336997"/>
              <a:gd name="connsiteX2" fmla="*/ 1133341 w 1133341"/>
              <a:gd name="connsiteY2" fmla="*/ 324118 h 336997"/>
            </a:gdLst>
            <a:ahLst/>
            <a:cxnLst>
              <a:cxn ang="0">
                <a:pos x="connsiteX0" y="connsiteY0"/>
              </a:cxn>
              <a:cxn ang="0">
                <a:pos x="connsiteX1" y="connsiteY1"/>
              </a:cxn>
              <a:cxn ang="0">
                <a:pos x="connsiteX2" y="connsiteY2"/>
              </a:cxn>
            </a:cxnLst>
            <a:rect l="l" t="t" r="r" b="b"/>
            <a:pathLst>
              <a:path w="1133341" h="336997">
                <a:moveTo>
                  <a:pt x="0" y="336997"/>
                </a:moveTo>
                <a:cubicBezTo>
                  <a:pt x="240405" y="170644"/>
                  <a:pt x="480811" y="4292"/>
                  <a:pt x="669701" y="2146"/>
                </a:cubicBezTo>
                <a:cubicBezTo>
                  <a:pt x="858591" y="0"/>
                  <a:pt x="995966" y="162059"/>
                  <a:pt x="1133341" y="324118"/>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wipe(left)">
                                      <p:cBhvr>
                                        <p:cTn id="20" dur="2000"/>
                                        <p:tgtEl>
                                          <p:spTgt spid="3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wipe(left)">
                                      <p:cBhvr>
                                        <p:cTn id="25" dur="2000"/>
                                        <p:tgtEl>
                                          <p:spTgt spid="37"/>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randombar(horizontal)">
                                      <p:cBhvr>
                                        <p:cTn id="30" dur="20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randombar(horizontal)">
                                      <p:cBhvr>
                                        <p:cTn id="35" dur="2000"/>
                                        <p:tgtEl>
                                          <p:spTgt spid="19"/>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nodeType="clickEffect">
                                  <p:stCondLst>
                                    <p:cond delay="0"/>
                                  </p:stCondLst>
                                  <p:childTnLst>
                                    <p:set>
                                      <p:cBhvr>
                                        <p:cTn id="39" dur="1" fill="hold">
                                          <p:stCondLst>
                                            <p:cond delay="0"/>
                                          </p:stCondLst>
                                        </p:cTn>
                                        <p:tgtEl>
                                          <p:spTgt spid="21"/>
                                        </p:tgtEl>
                                        <p:attrNameLst>
                                          <p:attrName>style.visibility</p:attrName>
                                        </p:attrNameLst>
                                      </p:cBhvr>
                                      <p:to>
                                        <p:strVal val="visible"/>
                                      </p:to>
                                    </p:set>
                                    <p:animEffect transition="in" filter="circle(in)">
                                      <p:cBhvr>
                                        <p:cTn id="40" dur="2000"/>
                                        <p:tgtEl>
                                          <p:spTgt spid="21"/>
                                        </p:tgtEl>
                                      </p:cBhvr>
                                    </p:animEffect>
                                  </p:childTnLst>
                                </p:cTn>
                              </p:par>
                              <p:par>
                                <p:cTn id="41" presetID="6" presetClass="entr" presetSubtype="16" fill="hold" nodeType="withEffect">
                                  <p:stCondLst>
                                    <p:cond delay="0"/>
                                  </p:stCondLst>
                                  <p:childTnLst>
                                    <p:set>
                                      <p:cBhvr>
                                        <p:cTn id="42" dur="1" fill="hold">
                                          <p:stCondLst>
                                            <p:cond delay="0"/>
                                          </p:stCondLst>
                                        </p:cTn>
                                        <p:tgtEl>
                                          <p:spTgt spid="20"/>
                                        </p:tgtEl>
                                        <p:attrNameLst>
                                          <p:attrName>style.visibility</p:attrName>
                                        </p:attrNameLst>
                                      </p:cBhvr>
                                      <p:to>
                                        <p:strVal val="visible"/>
                                      </p:to>
                                    </p:set>
                                    <p:animEffect transition="in" filter="circle(in)">
                                      <p:cBhvr>
                                        <p:cTn id="43" dur="2000"/>
                                        <p:tgtEl>
                                          <p:spTgt spid="20"/>
                                        </p:tgtEl>
                                      </p:cBhvr>
                                    </p:animEffect>
                                  </p:childTnLst>
                                </p:cTn>
                              </p:par>
                            </p:childTnLst>
                          </p:cTn>
                        </p:par>
                      </p:childTnLst>
                    </p:cTn>
                  </p:par>
                  <p:par>
                    <p:cTn id="44" fill="hold">
                      <p:stCondLst>
                        <p:cond delay="indefinite"/>
                      </p:stCondLst>
                      <p:childTnLst>
                        <p:par>
                          <p:cTn id="45" fill="hold">
                            <p:stCondLst>
                              <p:cond delay="0"/>
                            </p:stCondLst>
                            <p:childTnLst>
                              <p:par>
                                <p:cTn id="46" presetID="18" presetClass="entr" presetSubtype="6" fill="hold"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strips(downRight)">
                                      <p:cBhvr>
                                        <p:cTn id="48" dur="500"/>
                                        <p:tgtEl>
                                          <p:spTgt spid="22"/>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randombar(horizontal)">
                                      <p:cBhvr>
                                        <p:cTn id="53" dur="20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nodeType="click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circle(in)">
                                      <p:cBhvr>
                                        <p:cTn id="58" dur="2000"/>
                                        <p:tgtEl>
                                          <p:spTgt spid="30"/>
                                        </p:tgtEl>
                                      </p:cBhvr>
                                    </p:animEffect>
                                  </p:childTnLst>
                                </p:cTn>
                              </p:par>
                              <p:par>
                                <p:cTn id="59" presetID="6" presetClass="entr" presetSubtype="16" fill="hold" nodeType="withEffect">
                                  <p:stCondLst>
                                    <p:cond delay="0"/>
                                  </p:stCondLst>
                                  <p:childTnLst>
                                    <p:set>
                                      <p:cBhvr>
                                        <p:cTn id="60" dur="1" fill="hold">
                                          <p:stCondLst>
                                            <p:cond delay="0"/>
                                          </p:stCondLst>
                                        </p:cTn>
                                        <p:tgtEl>
                                          <p:spTgt spid="29"/>
                                        </p:tgtEl>
                                        <p:attrNameLst>
                                          <p:attrName>style.visibility</p:attrName>
                                        </p:attrNameLst>
                                      </p:cBhvr>
                                      <p:to>
                                        <p:strVal val="visible"/>
                                      </p:to>
                                    </p:set>
                                    <p:animEffect transition="in" filter="circle(in)">
                                      <p:cBhvr>
                                        <p:cTn id="61" dur="2000"/>
                                        <p:tgtEl>
                                          <p:spTgt spid="29"/>
                                        </p:tgtEl>
                                      </p:cBhvr>
                                    </p:animEffect>
                                  </p:childTnLst>
                                </p:cTn>
                              </p:par>
                            </p:childTnLst>
                          </p:cTn>
                        </p:par>
                      </p:childTnLst>
                    </p:cTn>
                  </p:par>
                  <p:par>
                    <p:cTn id="62" fill="hold">
                      <p:stCondLst>
                        <p:cond delay="indefinite"/>
                      </p:stCondLst>
                      <p:childTnLst>
                        <p:par>
                          <p:cTn id="63" fill="hold">
                            <p:stCondLst>
                              <p:cond delay="0"/>
                            </p:stCondLst>
                            <p:childTnLst>
                              <p:par>
                                <p:cTn id="64" presetID="18" presetClass="entr" presetSubtype="6" fill="hold" nodeType="clickEffect">
                                  <p:stCondLst>
                                    <p:cond delay="0"/>
                                  </p:stCondLst>
                                  <p:childTnLst>
                                    <p:set>
                                      <p:cBhvr>
                                        <p:cTn id="65" dur="1" fill="hold">
                                          <p:stCondLst>
                                            <p:cond delay="0"/>
                                          </p:stCondLst>
                                        </p:cTn>
                                        <p:tgtEl>
                                          <p:spTgt spid="31"/>
                                        </p:tgtEl>
                                        <p:attrNameLst>
                                          <p:attrName>style.visibility</p:attrName>
                                        </p:attrNameLst>
                                      </p:cBhvr>
                                      <p:to>
                                        <p:strVal val="visible"/>
                                      </p:to>
                                    </p:set>
                                    <p:animEffect transition="in" filter="strips(downRight)">
                                      <p:cBhvr>
                                        <p:cTn id="66" dur="500"/>
                                        <p:tgtEl>
                                          <p:spTgt spid="31"/>
                                        </p:tgtEl>
                                      </p:cBhvr>
                                    </p:animEffect>
                                  </p:childTnLst>
                                </p:cTn>
                              </p:par>
                            </p:childTnLst>
                          </p:cTn>
                        </p:par>
                      </p:childTnLst>
                    </p:cTn>
                  </p:par>
                  <p:par>
                    <p:cTn id="67" fill="hold">
                      <p:stCondLst>
                        <p:cond delay="indefinite"/>
                      </p:stCondLst>
                      <p:childTnLst>
                        <p:par>
                          <p:cTn id="68" fill="hold">
                            <p:stCondLst>
                              <p:cond delay="0"/>
                            </p:stCondLst>
                            <p:childTnLst>
                              <p:par>
                                <p:cTn id="69" presetID="14" presetClass="entr" presetSubtype="10" fill="hold" nodeType="clickEffect">
                                  <p:stCondLst>
                                    <p:cond delay="0"/>
                                  </p:stCondLst>
                                  <p:childTnLst>
                                    <p:set>
                                      <p:cBhvr>
                                        <p:cTn id="70" dur="1" fill="hold">
                                          <p:stCondLst>
                                            <p:cond delay="0"/>
                                          </p:stCondLst>
                                        </p:cTn>
                                        <p:tgtEl>
                                          <p:spTgt spid="28"/>
                                        </p:tgtEl>
                                        <p:attrNameLst>
                                          <p:attrName>style.visibility</p:attrName>
                                        </p:attrNameLst>
                                      </p:cBhvr>
                                      <p:to>
                                        <p:strVal val="visible"/>
                                      </p:to>
                                    </p:set>
                                    <p:animEffect transition="in" filter="randombar(horizontal)">
                                      <p:cBhvr>
                                        <p:cTn id="71" dur="2000"/>
                                        <p:tgtEl>
                                          <p:spTgt spid="28"/>
                                        </p:tgtEl>
                                      </p:cBhvr>
                                    </p:animEffect>
                                  </p:childTnLst>
                                </p:cTn>
                              </p:par>
                            </p:childTnLst>
                          </p:cTn>
                        </p:par>
                      </p:childTnLst>
                    </p:cTn>
                  </p:par>
                  <p:par>
                    <p:cTn id="72" fill="hold">
                      <p:stCondLst>
                        <p:cond delay="indefinite"/>
                      </p:stCondLst>
                      <p:childTnLst>
                        <p:par>
                          <p:cTn id="73" fill="hold">
                            <p:stCondLst>
                              <p:cond delay="0"/>
                            </p:stCondLst>
                            <p:childTnLst>
                              <p:par>
                                <p:cTn id="74" presetID="14" presetClass="entr" presetSubtype="10" fill="hold" grpId="0" nodeType="clickEffect">
                                  <p:stCondLst>
                                    <p:cond delay="0"/>
                                  </p:stCondLst>
                                  <p:childTnLst>
                                    <p:set>
                                      <p:cBhvr>
                                        <p:cTn id="75" dur="1" fill="hold">
                                          <p:stCondLst>
                                            <p:cond delay="0"/>
                                          </p:stCondLst>
                                        </p:cTn>
                                        <p:tgtEl>
                                          <p:spTgt spid="16"/>
                                        </p:tgtEl>
                                        <p:attrNameLst>
                                          <p:attrName>style.visibility</p:attrName>
                                        </p:attrNameLst>
                                      </p:cBhvr>
                                      <p:to>
                                        <p:strVal val="visible"/>
                                      </p:to>
                                    </p:set>
                                    <p:animEffect transition="in" filter="randombar(horizontal)">
                                      <p:cBhvr>
                                        <p:cTn id="76" dur="500"/>
                                        <p:tgtEl>
                                          <p:spTgt spid="16"/>
                                        </p:tgtEl>
                                      </p:cBhvr>
                                    </p:animEffect>
                                  </p:childTnLst>
                                </p:cTn>
                              </p:par>
                            </p:childTnLst>
                          </p:cTn>
                        </p:par>
                      </p:childTnLst>
                    </p:cTn>
                  </p:par>
                  <p:par>
                    <p:cTn id="77" fill="hold">
                      <p:stCondLst>
                        <p:cond delay="indefinite"/>
                      </p:stCondLst>
                      <p:childTnLst>
                        <p:par>
                          <p:cTn id="78" fill="hold">
                            <p:stCondLst>
                              <p:cond delay="0"/>
                            </p:stCondLst>
                            <p:childTnLst>
                              <p:par>
                                <p:cTn id="79" presetID="14" presetClass="entr" presetSubtype="10"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randombar(horizontal)">
                                      <p:cBhvr>
                                        <p:cTn id="81" dur="20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14" presetClass="entr" presetSubtype="10" fill="hold" nodeType="clickEffect">
                                  <p:stCondLst>
                                    <p:cond delay="0"/>
                                  </p:stCondLst>
                                  <p:childTnLst>
                                    <p:set>
                                      <p:cBhvr>
                                        <p:cTn id="85" dur="1" fill="hold">
                                          <p:stCondLst>
                                            <p:cond delay="0"/>
                                          </p:stCondLst>
                                        </p:cTn>
                                        <p:tgtEl>
                                          <p:spTgt spid="43022"/>
                                        </p:tgtEl>
                                        <p:attrNameLst>
                                          <p:attrName>style.visibility</p:attrName>
                                        </p:attrNameLst>
                                      </p:cBhvr>
                                      <p:to>
                                        <p:strVal val="visible"/>
                                      </p:to>
                                    </p:set>
                                    <p:animEffect transition="in" filter="randombar(horizontal)">
                                      <p:cBhvr>
                                        <p:cTn id="86" dur="2000"/>
                                        <p:tgtEl>
                                          <p:spTgt spid="43022"/>
                                        </p:tgtEl>
                                      </p:cBhvr>
                                    </p:animEffect>
                                  </p:childTnLst>
                                </p:cTn>
                              </p:par>
                              <p:par>
                                <p:cTn id="87" presetID="14" presetClass="entr" presetSubtype="10" fill="hold" nodeType="withEffect">
                                  <p:stCondLst>
                                    <p:cond delay="0"/>
                                  </p:stCondLst>
                                  <p:childTnLst>
                                    <p:set>
                                      <p:cBhvr>
                                        <p:cTn id="88" dur="1" fill="hold">
                                          <p:stCondLst>
                                            <p:cond delay="0"/>
                                          </p:stCondLst>
                                        </p:cTn>
                                        <p:tgtEl>
                                          <p:spTgt spid="43024"/>
                                        </p:tgtEl>
                                        <p:attrNameLst>
                                          <p:attrName>style.visibility</p:attrName>
                                        </p:attrNameLst>
                                      </p:cBhvr>
                                      <p:to>
                                        <p:strVal val="visible"/>
                                      </p:to>
                                    </p:set>
                                    <p:animEffect transition="in" filter="randombar(horizontal)">
                                      <p:cBhvr>
                                        <p:cTn id="89" dur="2000"/>
                                        <p:tgtEl>
                                          <p:spTgt spid="43024"/>
                                        </p:tgtEl>
                                      </p:cBhvr>
                                    </p:animEffect>
                                  </p:childTnLst>
                                </p:cTn>
                              </p:par>
                            </p:childTnLst>
                          </p:cTn>
                        </p:par>
                      </p:childTnLst>
                    </p:cTn>
                  </p:par>
                  <p:par>
                    <p:cTn id="90" fill="hold">
                      <p:stCondLst>
                        <p:cond delay="indefinite"/>
                      </p:stCondLst>
                      <p:childTnLst>
                        <p:par>
                          <p:cTn id="91" fill="hold">
                            <p:stCondLst>
                              <p:cond delay="0"/>
                            </p:stCondLst>
                            <p:childTnLst>
                              <p:par>
                                <p:cTn id="92" presetID="18" presetClass="entr" presetSubtype="12" fill="hold" nodeType="clickEffect">
                                  <p:stCondLst>
                                    <p:cond delay="0"/>
                                  </p:stCondLst>
                                  <p:childTnLst>
                                    <p:set>
                                      <p:cBhvr>
                                        <p:cTn id="93" dur="1" fill="hold">
                                          <p:stCondLst>
                                            <p:cond delay="0"/>
                                          </p:stCondLst>
                                        </p:cTn>
                                        <p:tgtEl>
                                          <p:spTgt spid="7"/>
                                        </p:tgtEl>
                                        <p:attrNameLst>
                                          <p:attrName>style.visibility</p:attrName>
                                        </p:attrNameLst>
                                      </p:cBhvr>
                                      <p:to>
                                        <p:strVal val="visible"/>
                                      </p:to>
                                    </p:set>
                                    <p:animEffect transition="in" filter="strips(downLeft)">
                                      <p:cBhvr>
                                        <p:cTn id="94" dur="1000"/>
                                        <p:tgtEl>
                                          <p:spTgt spid="7"/>
                                        </p:tgtEl>
                                      </p:cBhvr>
                                    </p:animEffect>
                                  </p:childTnLst>
                                </p:cTn>
                              </p:par>
                              <p:par>
                                <p:cTn id="95" presetID="18" presetClass="entr" presetSubtype="12" fill="hold" grpId="0" nodeType="withEffect">
                                  <p:stCondLst>
                                    <p:cond delay="0"/>
                                  </p:stCondLst>
                                  <p:childTnLst>
                                    <p:set>
                                      <p:cBhvr>
                                        <p:cTn id="96" dur="1" fill="hold">
                                          <p:stCondLst>
                                            <p:cond delay="0"/>
                                          </p:stCondLst>
                                        </p:cTn>
                                        <p:tgtEl>
                                          <p:spTgt spid="11"/>
                                        </p:tgtEl>
                                        <p:attrNameLst>
                                          <p:attrName>style.visibility</p:attrName>
                                        </p:attrNameLst>
                                      </p:cBhvr>
                                      <p:to>
                                        <p:strVal val="visible"/>
                                      </p:to>
                                    </p:set>
                                    <p:animEffect transition="in" filter="strips(downLeft)">
                                      <p:cBhvr>
                                        <p:cTn id="97"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5" grpId="0"/>
      <p:bldP spid="19" grpId="0"/>
      <p:bldP spid="16" grpId="0" animBg="1"/>
      <p:bldP spid="35" grpId="0" animBg="1"/>
      <p:bldP spid="3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51688"/>
            <a:ext cx="2209800" cy="819912"/>
          </a:xfrm>
        </p:spPr>
        <p:txBody>
          <a:bodyPr>
            <a:noAutofit/>
          </a:bodyPr>
          <a:lstStyle/>
          <a:p>
            <a:r>
              <a:rPr lang="en-US" dirty="0" smtClean="0"/>
              <a:t>1.1.2(A)</a:t>
            </a:r>
            <a:endParaRPr lang="en-US" dirty="0"/>
          </a:p>
        </p:txBody>
      </p:sp>
      <p:graphicFrame>
        <p:nvGraphicFramePr>
          <p:cNvPr id="5" name="Object 4"/>
          <p:cNvGraphicFramePr>
            <a:graphicFrameLocks noChangeAspect="1"/>
          </p:cNvGraphicFramePr>
          <p:nvPr/>
        </p:nvGraphicFramePr>
        <p:xfrm>
          <a:off x="4075113" y="1371600"/>
          <a:ext cx="4900612" cy="631825"/>
        </p:xfrm>
        <a:graphic>
          <a:graphicData uri="http://schemas.openxmlformats.org/presentationml/2006/ole">
            <p:oleObj spid="_x0000_s47106" name="Equation" r:id="rId3" imgW="1574640" imgH="203040" progId="Equation.3">
              <p:embed/>
            </p:oleObj>
          </a:graphicData>
        </a:graphic>
      </p:graphicFrame>
      <p:graphicFrame>
        <p:nvGraphicFramePr>
          <p:cNvPr id="6" name="Object 5"/>
          <p:cNvGraphicFramePr>
            <a:graphicFrameLocks noChangeAspect="1"/>
          </p:cNvGraphicFramePr>
          <p:nvPr/>
        </p:nvGraphicFramePr>
        <p:xfrm>
          <a:off x="4337050" y="2057400"/>
          <a:ext cx="4114800" cy="533400"/>
        </p:xfrm>
        <a:graphic>
          <a:graphicData uri="http://schemas.openxmlformats.org/presentationml/2006/ole">
            <p:oleObj spid="_x0000_s47107" name="Equation" r:id="rId4" imgW="1346040" imgH="177480" progId="Equation.3">
              <p:embed/>
            </p:oleObj>
          </a:graphicData>
        </a:graphic>
      </p:graphicFrame>
      <p:graphicFrame>
        <p:nvGraphicFramePr>
          <p:cNvPr id="7" name="Object 6"/>
          <p:cNvGraphicFramePr>
            <a:graphicFrameLocks noChangeAspect="1"/>
          </p:cNvGraphicFramePr>
          <p:nvPr/>
        </p:nvGraphicFramePr>
        <p:xfrm>
          <a:off x="4953000" y="2727325"/>
          <a:ext cx="2859088" cy="549275"/>
        </p:xfrm>
        <a:graphic>
          <a:graphicData uri="http://schemas.openxmlformats.org/presentationml/2006/ole">
            <p:oleObj spid="_x0000_s47108" name="Equation" r:id="rId5" imgW="927000" imgH="177480" progId="Equation.3">
              <p:embed/>
            </p:oleObj>
          </a:graphicData>
        </a:graphic>
      </p:graphicFrame>
      <p:graphicFrame>
        <p:nvGraphicFramePr>
          <p:cNvPr id="8" name="Object 7"/>
          <p:cNvGraphicFramePr>
            <a:graphicFrameLocks noChangeAspect="1"/>
          </p:cNvGraphicFramePr>
          <p:nvPr/>
        </p:nvGraphicFramePr>
        <p:xfrm>
          <a:off x="5470525" y="3733800"/>
          <a:ext cx="2530475" cy="533400"/>
        </p:xfrm>
        <a:graphic>
          <a:graphicData uri="http://schemas.openxmlformats.org/presentationml/2006/ole">
            <p:oleObj spid="_x0000_s47109" name="Equation" r:id="rId6" imgW="711000" imgH="177480" progId="Equation.3">
              <p:embed/>
            </p:oleObj>
          </a:graphicData>
        </a:graphic>
      </p:graphicFrame>
      <p:graphicFrame>
        <p:nvGraphicFramePr>
          <p:cNvPr id="9" name="Object 8"/>
          <p:cNvGraphicFramePr>
            <a:graphicFrameLocks noChangeAspect="1"/>
          </p:cNvGraphicFramePr>
          <p:nvPr/>
        </p:nvGraphicFramePr>
        <p:xfrm>
          <a:off x="5262562" y="4800600"/>
          <a:ext cx="1817688" cy="482600"/>
        </p:xfrm>
        <a:graphic>
          <a:graphicData uri="http://schemas.openxmlformats.org/presentationml/2006/ole">
            <p:oleObj spid="_x0000_s47110" name="Equation" r:id="rId7" imgW="622080" imgH="177480" progId="Equation.3">
              <p:embed/>
            </p:oleObj>
          </a:graphicData>
        </a:graphic>
      </p:graphicFrame>
      <p:graphicFrame>
        <p:nvGraphicFramePr>
          <p:cNvPr id="10" name="Object 9"/>
          <p:cNvGraphicFramePr>
            <a:graphicFrameLocks noChangeAspect="1"/>
          </p:cNvGraphicFramePr>
          <p:nvPr/>
        </p:nvGraphicFramePr>
        <p:xfrm>
          <a:off x="5619750" y="5791200"/>
          <a:ext cx="1409700" cy="835025"/>
        </p:xfrm>
        <a:graphic>
          <a:graphicData uri="http://schemas.openxmlformats.org/presentationml/2006/ole">
            <p:oleObj spid="_x0000_s47111" name="Equation" r:id="rId8" imgW="457200" imgH="304560" progId="Equation.3">
              <p:embed/>
            </p:oleObj>
          </a:graphicData>
        </a:graphic>
      </p:graphicFrame>
      <p:sp>
        <p:nvSpPr>
          <p:cNvPr id="12" name="TextBox 11"/>
          <p:cNvSpPr txBox="1"/>
          <p:nvPr/>
        </p:nvSpPr>
        <p:spPr>
          <a:xfrm>
            <a:off x="609600" y="13716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609600" y="2006025"/>
            <a:ext cx="3733800" cy="584775"/>
          </a:xfrm>
          <a:prstGeom prst="rect">
            <a:avLst/>
          </a:prstGeom>
          <a:noFill/>
        </p:spPr>
        <p:txBody>
          <a:bodyPr wrap="square" rtlCol="0">
            <a:spAutoFit/>
          </a:bodyPr>
          <a:lstStyle/>
          <a:p>
            <a:r>
              <a:rPr lang="en-US" sz="3200" dirty="0" smtClean="0">
                <a:latin typeface="+mj-lt"/>
              </a:rPr>
              <a:t>Distribute</a:t>
            </a:r>
            <a:endParaRPr lang="en-US" sz="3200" dirty="0">
              <a:latin typeface="+mj-lt"/>
            </a:endParaRPr>
          </a:p>
        </p:txBody>
      </p:sp>
      <p:sp>
        <p:nvSpPr>
          <p:cNvPr id="14" name="TextBox 13"/>
          <p:cNvSpPr txBox="1"/>
          <p:nvPr/>
        </p:nvSpPr>
        <p:spPr>
          <a:xfrm>
            <a:off x="533400" y="3911025"/>
            <a:ext cx="3733800" cy="584775"/>
          </a:xfrm>
          <a:prstGeom prst="rect">
            <a:avLst/>
          </a:prstGeom>
          <a:noFill/>
        </p:spPr>
        <p:txBody>
          <a:bodyPr wrap="square" rtlCol="0">
            <a:spAutoFit/>
          </a:bodyPr>
          <a:lstStyle/>
          <a:p>
            <a:r>
              <a:rPr lang="en-US" sz="3200" dirty="0" smtClean="0">
                <a:latin typeface="+mj-lt"/>
              </a:rPr>
              <a:t>Groups like terms</a:t>
            </a:r>
            <a:endParaRPr lang="en-US" sz="3200" dirty="0">
              <a:latin typeface="+mj-lt"/>
            </a:endParaRPr>
          </a:p>
        </p:txBody>
      </p:sp>
      <p:sp>
        <p:nvSpPr>
          <p:cNvPr id="16" name="TextBox 15"/>
          <p:cNvSpPr txBox="1"/>
          <p:nvPr/>
        </p:nvSpPr>
        <p:spPr>
          <a:xfrm>
            <a:off x="304800" y="5130225"/>
            <a:ext cx="4114800" cy="584775"/>
          </a:xfrm>
          <a:prstGeom prst="rect">
            <a:avLst/>
          </a:prstGeom>
          <a:noFill/>
        </p:spPr>
        <p:txBody>
          <a:bodyPr wrap="square" rtlCol="0">
            <a:spAutoFit/>
          </a:bodyPr>
          <a:lstStyle/>
          <a:p>
            <a:r>
              <a:rPr lang="en-US" sz="3200" dirty="0" smtClean="0">
                <a:latin typeface="+mj-lt"/>
              </a:rPr>
              <a:t>Divide both sides by −2</a:t>
            </a:r>
            <a:endParaRPr lang="en-US" sz="3200" dirty="0">
              <a:latin typeface="+mj-lt"/>
            </a:endParaRPr>
          </a:p>
        </p:txBody>
      </p:sp>
      <p:sp>
        <p:nvSpPr>
          <p:cNvPr id="17" name="TextBox 16"/>
          <p:cNvSpPr txBox="1"/>
          <p:nvPr/>
        </p:nvSpPr>
        <p:spPr>
          <a:xfrm>
            <a:off x="1219200" y="5899150"/>
            <a:ext cx="4114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8" name="Object 17"/>
          <p:cNvGraphicFramePr>
            <a:graphicFrameLocks noChangeAspect="1"/>
          </p:cNvGraphicFramePr>
          <p:nvPr/>
        </p:nvGraphicFramePr>
        <p:xfrm>
          <a:off x="5565775" y="3216275"/>
          <a:ext cx="619125" cy="423863"/>
        </p:xfrm>
        <a:graphic>
          <a:graphicData uri="http://schemas.openxmlformats.org/presentationml/2006/ole">
            <p:oleObj spid="_x0000_s47112" name="Equation" r:id="rId9" imgW="241200" imgH="164880" progId="Equation.3">
              <p:embed/>
            </p:oleObj>
          </a:graphicData>
        </a:graphic>
      </p:graphicFrame>
      <p:graphicFrame>
        <p:nvGraphicFramePr>
          <p:cNvPr id="46089" name="Object 9"/>
          <p:cNvGraphicFramePr>
            <a:graphicFrameLocks noChangeAspect="1"/>
          </p:cNvGraphicFramePr>
          <p:nvPr/>
        </p:nvGraphicFramePr>
        <p:xfrm>
          <a:off x="7162800" y="3216275"/>
          <a:ext cx="619125" cy="423863"/>
        </p:xfrm>
        <a:graphic>
          <a:graphicData uri="http://schemas.openxmlformats.org/presentationml/2006/ole">
            <p:oleObj spid="_x0000_s47113" name="Equation" r:id="rId10" imgW="241200" imgH="164880" progId="Equation.3">
              <p:embed/>
            </p:oleObj>
          </a:graphicData>
        </a:graphic>
      </p:graphicFrame>
      <p:cxnSp>
        <p:nvCxnSpPr>
          <p:cNvPr id="20" name="Straight Connector 19"/>
          <p:cNvCxnSpPr/>
          <p:nvPr/>
        </p:nvCxnSpPr>
        <p:spPr>
          <a:xfrm>
            <a:off x="5048250" y="36576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21" name="Object 20"/>
          <p:cNvGraphicFramePr>
            <a:graphicFrameLocks noChangeAspect="1"/>
          </p:cNvGraphicFramePr>
          <p:nvPr/>
        </p:nvGraphicFramePr>
        <p:xfrm>
          <a:off x="5218112" y="4191000"/>
          <a:ext cx="815975" cy="457200"/>
        </p:xfrm>
        <a:graphic>
          <a:graphicData uri="http://schemas.openxmlformats.org/presentationml/2006/ole">
            <p:oleObj spid="_x0000_s47114" name="Equation" r:id="rId11" imgW="317160" imgH="177480" progId="Equation.3">
              <p:embed/>
            </p:oleObj>
          </a:graphicData>
        </a:graphic>
      </p:graphicFrame>
      <p:graphicFrame>
        <p:nvGraphicFramePr>
          <p:cNvPr id="22" name="Object 9"/>
          <p:cNvGraphicFramePr>
            <a:graphicFrameLocks noChangeAspect="1"/>
          </p:cNvGraphicFramePr>
          <p:nvPr/>
        </p:nvGraphicFramePr>
        <p:xfrm>
          <a:off x="6477000" y="4191000"/>
          <a:ext cx="815975" cy="457200"/>
        </p:xfrm>
        <a:graphic>
          <a:graphicData uri="http://schemas.openxmlformats.org/presentationml/2006/ole">
            <p:oleObj spid="_x0000_s47115" name="Equation" r:id="rId12" imgW="317160" imgH="177480" progId="Equation.3">
              <p:embed/>
            </p:oleObj>
          </a:graphicData>
        </a:graphic>
      </p:graphicFrame>
      <p:cxnSp>
        <p:nvCxnSpPr>
          <p:cNvPr id="23" name="Straight Connector 22"/>
          <p:cNvCxnSpPr/>
          <p:nvPr/>
        </p:nvCxnSpPr>
        <p:spPr>
          <a:xfrm>
            <a:off x="5065712" y="47244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24" name="Object 23"/>
          <p:cNvGraphicFramePr>
            <a:graphicFrameLocks noChangeAspect="1"/>
          </p:cNvGraphicFramePr>
          <p:nvPr/>
        </p:nvGraphicFramePr>
        <p:xfrm>
          <a:off x="4514850" y="3473450"/>
          <a:ext cx="114300" cy="215900"/>
        </p:xfrm>
        <a:graphic>
          <a:graphicData uri="http://schemas.openxmlformats.org/presentationml/2006/ole">
            <p:oleObj spid="_x0000_s47116" name="Equation" r:id="rId13" imgW="114120" imgH="215640" progId="Equation.3">
              <p:embed/>
            </p:oleObj>
          </a:graphicData>
        </a:graphic>
      </p:graphicFrame>
      <p:graphicFrame>
        <p:nvGraphicFramePr>
          <p:cNvPr id="26" name="Object 25"/>
          <p:cNvGraphicFramePr>
            <a:graphicFrameLocks noChangeAspect="1"/>
          </p:cNvGraphicFramePr>
          <p:nvPr/>
        </p:nvGraphicFramePr>
        <p:xfrm>
          <a:off x="5370512" y="4724400"/>
          <a:ext cx="685800" cy="990600"/>
        </p:xfrm>
        <a:graphic>
          <a:graphicData uri="http://schemas.openxmlformats.org/presentationml/2006/ole">
            <p:oleObj spid="_x0000_s47117" name="Equation" r:id="rId14" imgW="253800" imgH="393480" progId="Equation.3">
              <p:embed/>
            </p:oleObj>
          </a:graphicData>
        </a:graphic>
      </p:graphicFrame>
      <p:graphicFrame>
        <p:nvGraphicFramePr>
          <p:cNvPr id="46095" name="Object 15"/>
          <p:cNvGraphicFramePr>
            <a:graphicFrameLocks noChangeAspect="1"/>
          </p:cNvGraphicFramePr>
          <p:nvPr/>
        </p:nvGraphicFramePr>
        <p:xfrm>
          <a:off x="6437312" y="4724400"/>
          <a:ext cx="685800" cy="990600"/>
        </p:xfrm>
        <a:graphic>
          <a:graphicData uri="http://schemas.openxmlformats.org/presentationml/2006/ole">
            <p:oleObj spid="_x0000_s47118" name="Equation" r:id="rId15" imgW="253800" imgH="393480" progId="Equation.3">
              <p:embed/>
            </p:oleObj>
          </a:graphicData>
        </a:graphic>
      </p:graphicFrame>
      <p:sp>
        <p:nvSpPr>
          <p:cNvPr id="25" name="Left Brace 24"/>
          <p:cNvSpPr/>
          <p:nvPr/>
        </p:nvSpPr>
        <p:spPr>
          <a:xfrm>
            <a:off x="3886200" y="3352800"/>
            <a:ext cx="609600" cy="1752600"/>
          </a:xfrm>
          <a:prstGeom prst="leftBrace">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
        <p:nvSpPr>
          <p:cNvPr id="28" name="Freeform 27"/>
          <p:cNvSpPr/>
          <p:nvPr/>
        </p:nvSpPr>
        <p:spPr>
          <a:xfrm>
            <a:off x="4281152" y="1305059"/>
            <a:ext cx="437882" cy="176012"/>
          </a:xfrm>
          <a:custGeom>
            <a:avLst/>
            <a:gdLst>
              <a:gd name="connsiteX0" fmla="*/ 0 w 437882"/>
              <a:gd name="connsiteY0" fmla="*/ 124496 h 176012"/>
              <a:gd name="connsiteX1" fmla="*/ 206062 w 437882"/>
              <a:gd name="connsiteY1" fmla="*/ 8586 h 176012"/>
              <a:gd name="connsiteX2" fmla="*/ 437882 w 437882"/>
              <a:gd name="connsiteY2" fmla="*/ 176012 h 176012"/>
            </a:gdLst>
            <a:ahLst/>
            <a:cxnLst>
              <a:cxn ang="0">
                <a:pos x="connsiteX0" y="connsiteY0"/>
              </a:cxn>
              <a:cxn ang="0">
                <a:pos x="connsiteX1" y="connsiteY1"/>
              </a:cxn>
              <a:cxn ang="0">
                <a:pos x="connsiteX2" y="connsiteY2"/>
              </a:cxn>
            </a:cxnLst>
            <a:rect l="l" t="t" r="r" b="b"/>
            <a:pathLst>
              <a:path w="437882" h="176012">
                <a:moveTo>
                  <a:pt x="0" y="124496"/>
                </a:moveTo>
                <a:cubicBezTo>
                  <a:pt x="66541" y="62248"/>
                  <a:pt x="133082" y="0"/>
                  <a:pt x="206062" y="8586"/>
                </a:cubicBezTo>
                <a:cubicBezTo>
                  <a:pt x="279042" y="17172"/>
                  <a:pt x="358462" y="96592"/>
                  <a:pt x="437882" y="176012"/>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 name="Freeform 28"/>
          <p:cNvSpPr/>
          <p:nvPr/>
        </p:nvSpPr>
        <p:spPr>
          <a:xfrm>
            <a:off x="4267200" y="1066800"/>
            <a:ext cx="1057141" cy="336997"/>
          </a:xfrm>
          <a:custGeom>
            <a:avLst/>
            <a:gdLst>
              <a:gd name="connsiteX0" fmla="*/ 0 w 1133341"/>
              <a:gd name="connsiteY0" fmla="*/ 336997 h 336997"/>
              <a:gd name="connsiteX1" fmla="*/ 669701 w 1133341"/>
              <a:gd name="connsiteY1" fmla="*/ 2146 h 336997"/>
              <a:gd name="connsiteX2" fmla="*/ 1133341 w 1133341"/>
              <a:gd name="connsiteY2" fmla="*/ 324118 h 336997"/>
            </a:gdLst>
            <a:ahLst/>
            <a:cxnLst>
              <a:cxn ang="0">
                <a:pos x="connsiteX0" y="connsiteY0"/>
              </a:cxn>
              <a:cxn ang="0">
                <a:pos x="connsiteX1" y="connsiteY1"/>
              </a:cxn>
              <a:cxn ang="0">
                <a:pos x="connsiteX2" y="connsiteY2"/>
              </a:cxn>
            </a:cxnLst>
            <a:rect l="l" t="t" r="r" b="b"/>
            <a:pathLst>
              <a:path w="1133341" h="336997">
                <a:moveTo>
                  <a:pt x="0" y="336997"/>
                </a:moveTo>
                <a:cubicBezTo>
                  <a:pt x="240405" y="170644"/>
                  <a:pt x="480811" y="4292"/>
                  <a:pt x="669701" y="2146"/>
                </a:cubicBezTo>
                <a:cubicBezTo>
                  <a:pt x="858591" y="0"/>
                  <a:pt x="995966" y="162059"/>
                  <a:pt x="1133341" y="324118"/>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0" name="Freeform 29"/>
          <p:cNvSpPr/>
          <p:nvPr/>
        </p:nvSpPr>
        <p:spPr>
          <a:xfrm>
            <a:off x="6855853" y="1305059"/>
            <a:ext cx="437882" cy="176012"/>
          </a:xfrm>
          <a:custGeom>
            <a:avLst/>
            <a:gdLst>
              <a:gd name="connsiteX0" fmla="*/ 0 w 437882"/>
              <a:gd name="connsiteY0" fmla="*/ 124496 h 176012"/>
              <a:gd name="connsiteX1" fmla="*/ 206062 w 437882"/>
              <a:gd name="connsiteY1" fmla="*/ 8586 h 176012"/>
              <a:gd name="connsiteX2" fmla="*/ 437882 w 437882"/>
              <a:gd name="connsiteY2" fmla="*/ 176012 h 176012"/>
            </a:gdLst>
            <a:ahLst/>
            <a:cxnLst>
              <a:cxn ang="0">
                <a:pos x="connsiteX0" y="connsiteY0"/>
              </a:cxn>
              <a:cxn ang="0">
                <a:pos x="connsiteX1" y="connsiteY1"/>
              </a:cxn>
              <a:cxn ang="0">
                <a:pos x="connsiteX2" y="connsiteY2"/>
              </a:cxn>
            </a:cxnLst>
            <a:rect l="l" t="t" r="r" b="b"/>
            <a:pathLst>
              <a:path w="437882" h="176012">
                <a:moveTo>
                  <a:pt x="0" y="124496"/>
                </a:moveTo>
                <a:cubicBezTo>
                  <a:pt x="66541" y="62248"/>
                  <a:pt x="133082" y="0"/>
                  <a:pt x="206062" y="8586"/>
                </a:cubicBezTo>
                <a:cubicBezTo>
                  <a:pt x="279042" y="17172"/>
                  <a:pt x="358462" y="96592"/>
                  <a:pt x="437882" y="176012"/>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Freeform 30"/>
          <p:cNvSpPr/>
          <p:nvPr/>
        </p:nvSpPr>
        <p:spPr>
          <a:xfrm>
            <a:off x="6765701" y="1066800"/>
            <a:ext cx="1133341" cy="336997"/>
          </a:xfrm>
          <a:custGeom>
            <a:avLst/>
            <a:gdLst>
              <a:gd name="connsiteX0" fmla="*/ 0 w 1133341"/>
              <a:gd name="connsiteY0" fmla="*/ 336997 h 336997"/>
              <a:gd name="connsiteX1" fmla="*/ 669701 w 1133341"/>
              <a:gd name="connsiteY1" fmla="*/ 2146 h 336997"/>
              <a:gd name="connsiteX2" fmla="*/ 1133341 w 1133341"/>
              <a:gd name="connsiteY2" fmla="*/ 324118 h 336997"/>
            </a:gdLst>
            <a:ahLst/>
            <a:cxnLst>
              <a:cxn ang="0">
                <a:pos x="connsiteX0" y="connsiteY0"/>
              </a:cxn>
              <a:cxn ang="0">
                <a:pos x="connsiteX1" y="connsiteY1"/>
              </a:cxn>
              <a:cxn ang="0">
                <a:pos x="connsiteX2" y="connsiteY2"/>
              </a:cxn>
            </a:cxnLst>
            <a:rect l="l" t="t" r="r" b="b"/>
            <a:pathLst>
              <a:path w="1133341" h="336997">
                <a:moveTo>
                  <a:pt x="0" y="336997"/>
                </a:moveTo>
                <a:cubicBezTo>
                  <a:pt x="240405" y="170644"/>
                  <a:pt x="480811" y="4292"/>
                  <a:pt x="669701" y="2146"/>
                </a:cubicBezTo>
                <a:cubicBezTo>
                  <a:pt x="858591" y="0"/>
                  <a:pt x="995966" y="162059"/>
                  <a:pt x="1133341" y="324118"/>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8"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Effect transition="in" filter="wipe(left)">
                                      <p:cBhvr>
                                        <p:cTn id="25" dur="2000"/>
                                        <p:tgtEl>
                                          <p:spTgt spid="28"/>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29"/>
                                        </p:tgtEl>
                                        <p:attrNameLst>
                                          <p:attrName>style.visibility</p:attrName>
                                        </p:attrNameLst>
                                      </p:cBhvr>
                                      <p:to>
                                        <p:strVal val="visible"/>
                                      </p:to>
                                    </p:set>
                                    <p:animEffect transition="in" filter="wipe(left)">
                                      <p:cBhvr>
                                        <p:cTn id="30" dur="2000"/>
                                        <p:tgtEl>
                                          <p:spTgt spid="29"/>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grpId="0" nodeType="clickEffect">
                                  <p:stCondLst>
                                    <p:cond delay="0"/>
                                  </p:stCondLst>
                                  <p:childTnLst>
                                    <p:set>
                                      <p:cBhvr>
                                        <p:cTn id="34" dur="1" fill="hold">
                                          <p:stCondLst>
                                            <p:cond delay="0"/>
                                          </p:stCondLst>
                                        </p:cTn>
                                        <p:tgtEl>
                                          <p:spTgt spid="30"/>
                                        </p:tgtEl>
                                        <p:attrNameLst>
                                          <p:attrName>style.visibility</p:attrName>
                                        </p:attrNameLst>
                                      </p:cBhvr>
                                      <p:to>
                                        <p:strVal val="visible"/>
                                      </p:to>
                                    </p:set>
                                    <p:animEffect transition="in" filter="wipe(left)">
                                      <p:cBhvr>
                                        <p:cTn id="35" dur="2000"/>
                                        <p:tgtEl>
                                          <p:spTgt spid="30"/>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31"/>
                                        </p:tgtEl>
                                        <p:attrNameLst>
                                          <p:attrName>style.visibility</p:attrName>
                                        </p:attrNameLst>
                                      </p:cBhvr>
                                      <p:to>
                                        <p:strVal val="visible"/>
                                      </p:to>
                                    </p:set>
                                    <p:animEffect transition="in" filter="wipe(left)">
                                      <p:cBhvr>
                                        <p:cTn id="40" dur="2000"/>
                                        <p:tgtEl>
                                          <p:spTgt spid="31"/>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randombar(horizontal)">
                                      <p:cBhvr>
                                        <p:cTn id="45" dur="2000"/>
                                        <p:tgtEl>
                                          <p:spTgt spid="7"/>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Effect transition="in" filter="randombar(horizontal)">
                                      <p:cBhvr>
                                        <p:cTn id="50" dur="2000"/>
                                        <p:tgtEl>
                                          <p:spTgt spid="14"/>
                                        </p:tgtEl>
                                      </p:cBhvr>
                                    </p:animEffect>
                                  </p:childTnLst>
                                </p:cTn>
                              </p:par>
                            </p:childTnLst>
                          </p:cTn>
                        </p:par>
                      </p:childTnLst>
                    </p:cTn>
                  </p:par>
                  <p:par>
                    <p:cTn id="51" fill="hold">
                      <p:stCondLst>
                        <p:cond delay="indefinite"/>
                      </p:stCondLst>
                      <p:childTnLst>
                        <p:par>
                          <p:cTn id="52" fill="hold">
                            <p:stCondLst>
                              <p:cond delay="0"/>
                            </p:stCondLst>
                            <p:childTnLst>
                              <p:par>
                                <p:cTn id="53" presetID="6" presetClass="entr" presetSubtype="16" fill="hold" nodeType="clickEffect">
                                  <p:stCondLst>
                                    <p:cond delay="0"/>
                                  </p:stCondLst>
                                  <p:childTnLst>
                                    <p:set>
                                      <p:cBhvr>
                                        <p:cTn id="54" dur="1" fill="hold">
                                          <p:stCondLst>
                                            <p:cond delay="0"/>
                                          </p:stCondLst>
                                        </p:cTn>
                                        <p:tgtEl>
                                          <p:spTgt spid="46089"/>
                                        </p:tgtEl>
                                        <p:attrNameLst>
                                          <p:attrName>style.visibility</p:attrName>
                                        </p:attrNameLst>
                                      </p:cBhvr>
                                      <p:to>
                                        <p:strVal val="visible"/>
                                      </p:to>
                                    </p:set>
                                    <p:animEffect transition="in" filter="circle(in)">
                                      <p:cBhvr>
                                        <p:cTn id="55" dur="2000"/>
                                        <p:tgtEl>
                                          <p:spTgt spid="46089"/>
                                        </p:tgtEl>
                                      </p:cBhvr>
                                    </p:animEffect>
                                  </p:childTnLst>
                                </p:cTn>
                              </p:par>
                              <p:par>
                                <p:cTn id="56" presetID="6" presetClass="entr" presetSubtype="16" fill="hold" nodeType="withEffect">
                                  <p:stCondLst>
                                    <p:cond delay="0"/>
                                  </p:stCondLst>
                                  <p:childTnLst>
                                    <p:set>
                                      <p:cBhvr>
                                        <p:cTn id="57" dur="1" fill="hold">
                                          <p:stCondLst>
                                            <p:cond delay="0"/>
                                          </p:stCondLst>
                                        </p:cTn>
                                        <p:tgtEl>
                                          <p:spTgt spid="18"/>
                                        </p:tgtEl>
                                        <p:attrNameLst>
                                          <p:attrName>style.visibility</p:attrName>
                                        </p:attrNameLst>
                                      </p:cBhvr>
                                      <p:to>
                                        <p:strVal val="visible"/>
                                      </p:to>
                                    </p:set>
                                    <p:animEffect transition="in" filter="circle(in)">
                                      <p:cBhvr>
                                        <p:cTn id="58" dur="2000"/>
                                        <p:tgtEl>
                                          <p:spTgt spid="18"/>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6" fill="hold" nodeType="clickEffect">
                                  <p:stCondLst>
                                    <p:cond delay="0"/>
                                  </p:stCondLst>
                                  <p:childTnLst>
                                    <p:set>
                                      <p:cBhvr>
                                        <p:cTn id="62" dur="1" fill="hold">
                                          <p:stCondLst>
                                            <p:cond delay="0"/>
                                          </p:stCondLst>
                                        </p:cTn>
                                        <p:tgtEl>
                                          <p:spTgt spid="20"/>
                                        </p:tgtEl>
                                        <p:attrNameLst>
                                          <p:attrName>style.visibility</p:attrName>
                                        </p:attrNameLst>
                                      </p:cBhvr>
                                      <p:to>
                                        <p:strVal val="visible"/>
                                      </p:to>
                                    </p:set>
                                    <p:animEffect transition="in" filter="strips(downRight)">
                                      <p:cBhvr>
                                        <p:cTn id="63" dur="500"/>
                                        <p:tgtEl>
                                          <p:spTgt spid="20"/>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nodeType="clickEffect">
                                  <p:stCondLst>
                                    <p:cond delay="0"/>
                                  </p:stCondLst>
                                  <p:childTnLst>
                                    <p:set>
                                      <p:cBhvr>
                                        <p:cTn id="67" dur="1" fill="hold">
                                          <p:stCondLst>
                                            <p:cond delay="0"/>
                                          </p:stCondLst>
                                        </p:cTn>
                                        <p:tgtEl>
                                          <p:spTgt spid="8"/>
                                        </p:tgtEl>
                                        <p:attrNameLst>
                                          <p:attrName>style.visibility</p:attrName>
                                        </p:attrNameLst>
                                      </p:cBhvr>
                                      <p:to>
                                        <p:strVal val="visible"/>
                                      </p:to>
                                    </p:set>
                                    <p:animEffect transition="in" filter="randombar(horizontal)">
                                      <p:cBhvr>
                                        <p:cTn id="68" dur="2000"/>
                                        <p:tgtEl>
                                          <p:spTgt spid="8"/>
                                        </p:tgtEl>
                                      </p:cBhvr>
                                    </p:animEffect>
                                  </p:childTnLst>
                                </p:cTn>
                              </p:par>
                            </p:childTnLst>
                          </p:cTn>
                        </p:par>
                      </p:childTnLst>
                    </p:cTn>
                  </p:par>
                  <p:par>
                    <p:cTn id="69" fill="hold">
                      <p:stCondLst>
                        <p:cond delay="indefinite"/>
                      </p:stCondLst>
                      <p:childTnLst>
                        <p:par>
                          <p:cTn id="70" fill="hold">
                            <p:stCondLst>
                              <p:cond delay="0"/>
                            </p:stCondLst>
                            <p:childTnLst>
                              <p:par>
                                <p:cTn id="71" presetID="6" presetClass="entr" presetSubtype="16" fill="hold" nodeType="click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circle(in)">
                                      <p:cBhvr>
                                        <p:cTn id="73" dur="2000"/>
                                        <p:tgtEl>
                                          <p:spTgt spid="22"/>
                                        </p:tgtEl>
                                      </p:cBhvr>
                                    </p:animEffect>
                                  </p:childTnLst>
                                </p:cTn>
                              </p:par>
                              <p:par>
                                <p:cTn id="74" presetID="6" presetClass="entr" presetSubtype="16" fill="hold" nodeType="with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circle(in)">
                                      <p:cBhvr>
                                        <p:cTn id="76" dur="20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18" presetClass="entr" presetSubtype="6" fill="hold" nodeType="click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strips(downRight)">
                                      <p:cBhvr>
                                        <p:cTn id="81" dur="500"/>
                                        <p:tgtEl>
                                          <p:spTgt spid="23"/>
                                        </p:tgtEl>
                                      </p:cBhvr>
                                    </p:animEffect>
                                  </p:childTnLst>
                                </p:cTn>
                              </p:par>
                            </p:childTnLst>
                          </p:cTn>
                        </p:par>
                      </p:childTnLst>
                    </p:cTn>
                  </p:par>
                  <p:par>
                    <p:cTn id="82" fill="hold">
                      <p:stCondLst>
                        <p:cond delay="indefinite"/>
                      </p:stCondLst>
                      <p:childTnLst>
                        <p:par>
                          <p:cTn id="83" fill="hold">
                            <p:stCondLst>
                              <p:cond delay="0"/>
                            </p:stCondLst>
                            <p:childTnLst>
                              <p:par>
                                <p:cTn id="84" presetID="14" presetClass="entr" presetSubtype="10" fill="hold" nodeType="clickEffect">
                                  <p:stCondLst>
                                    <p:cond delay="0"/>
                                  </p:stCondLst>
                                  <p:childTnLst>
                                    <p:set>
                                      <p:cBhvr>
                                        <p:cTn id="85" dur="1" fill="hold">
                                          <p:stCondLst>
                                            <p:cond delay="0"/>
                                          </p:stCondLst>
                                        </p:cTn>
                                        <p:tgtEl>
                                          <p:spTgt spid="9"/>
                                        </p:tgtEl>
                                        <p:attrNameLst>
                                          <p:attrName>style.visibility</p:attrName>
                                        </p:attrNameLst>
                                      </p:cBhvr>
                                      <p:to>
                                        <p:strVal val="visible"/>
                                      </p:to>
                                    </p:set>
                                    <p:animEffect transition="in" filter="randombar(horizontal)">
                                      <p:cBhvr>
                                        <p:cTn id="86" dur="2000"/>
                                        <p:tgtEl>
                                          <p:spTgt spid="9"/>
                                        </p:tgtEl>
                                      </p:cBhvr>
                                    </p:animEffect>
                                  </p:childTnLst>
                                </p:cTn>
                              </p:par>
                            </p:childTnLst>
                          </p:cTn>
                        </p:par>
                      </p:childTnLst>
                    </p:cTn>
                  </p:par>
                  <p:par>
                    <p:cTn id="87" fill="hold">
                      <p:stCondLst>
                        <p:cond delay="indefinite"/>
                      </p:stCondLst>
                      <p:childTnLst>
                        <p:par>
                          <p:cTn id="88" fill="hold">
                            <p:stCondLst>
                              <p:cond delay="0"/>
                            </p:stCondLst>
                            <p:childTnLst>
                              <p:par>
                                <p:cTn id="89" presetID="14" presetClass="entr" presetSubtype="10" fill="hold" grpId="0" nodeType="clickEffect">
                                  <p:stCondLst>
                                    <p:cond delay="0"/>
                                  </p:stCondLst>
                                  <p:childTnLst>
                                    <p:set>
                                      <p:cBhvr>
                                        <p:cTn id="90" dur="1" fill="hold">
                                          <p:stCondLst>
                                            <p:cond delay="0"/>
                                          </p:stCondLst>
                                        </p:cTn>
                                        <p:tgtEl>
                                          <p:spTgt spid="25"/>
                                        </p:tgtEl>
                                        <p:attrNameLst>
                                          <p:attrName>style.visibility</p:attrName>
                                        </p:attrNameLst>
                                      </p:cBhvr>
                                      <p:to>
                                        <p:strVal val="visible"/>
                                      </p:to>
                                    </p:set>
                                    <p:animEffect transition="in" filter="randombar(horizontal)">
                                      <p:cBhvr>
                                        <p:cTn id="91" dur="500"/>
                                        <p:tgtEl>
                                          <p:spTgt spid="25"/>
                                        </p:tgtEl>
                                      </p:cBhvr>
                                    </p:animEffect>
                                  </p:childTnLst>
                                </p:cTn>
                              </p:par>
                            </p:childTnLst>
                          </p:cTn>
                        </p:par>
                      </p:childTnLst>
                    </p:cTn>
                  </p:par>
                  <p:par>
                    <p:cTn id="92" fill="hold">
                      <p:stCondLst>
                        <p:cond delay="indefinite"/>
                      </p:stCondLst>
                      <p:childTnLst>
                        <p:par>
                          <p:cTn id="93" fill="hold">
                            <p:stCondLst>
                              <p:cond delay="0"/>
                            </p:stCondLst>
                            <p:childTnLst>
                              <p:par>
                                <p:cTn id="94" presetID="14" presetClass="entr" presetSubtype="10" fill="hold" grpId="0" nodeType="clickEffect">
                                  <p:stCondLst>
                                    <p:cond delay="0"/>
                                  </p:stCondLst>
                                  <p:childTnLst>
                                    <p:set>
                                      <p:cBhvr>
                                        <p:cTn id="95" dur="1" fill="hold">
                                          <p:stCondLst>
                                            <p:cond delay="0"/>
                                          </p:stCondLst>
                                        </p:cTn>
                                        <p:tgtEl>
                                          <p:spTgt spid="16"/>
                                        </p:tgtEl>
                                        <p:attrNameLst>
                                          <p:attrName>style.visibility</p:attrName>
                                        </p:attrNameLst>
                                      </p:cBhvr>
                                      <p:to>
                                        <p:strVal val="visible"/>
                                      </p:to>
                                    </p:set>
                                    <p:animEffect transition="in" filter="randombar(horizontal)">
                                      <p:cBhvr>
                                        <p:cTn id="96" dur="2000"/>
                                        <p:tgtEl>
                                          <p:spTgt spid="16"/>
                                        </p:tgtEl>
                                      </p:cBhvr>
                                    </p:animEffect>
                                  </p:childTnLst>
                                </p:cTn>
                              </p:par>
                            </p:childTnLst>
                          </p:cTn>
                        </p:par>
                      </p:childTnLst>
                    </p:cTn>
                  </p:par>
                  <p:par>
                    <p:cTn id="97" fill="hold">
                      <p:stCondLst>
                        <p:cond delay="indefinite"/>
                      </p:stCondLst>
                      <p:childTnLst>
                        <p:par>
                          <p:cTn id="98" fill="hold">
                            <p:stCondLst>
                              <p:cond delay="0"/>
                            </p:stCondLst>
                            <p:childTnLst>
                              <p:par>
                                <p:cTn id="99" presetID="14" presetClass="entr" presetSubtype="10" fill="hold" nodeType="clickEffect">
                                  <p:stCondLst>
                                    <p:cond delay="0"/>
                                  </p:stCondLst>
                                  <p:childTnLst>
                                    <p:set>
                                      <p:cBhvr>
                                        <p:cTn id="100" dur="1" fill="hold">
                                          <p:stCondLst>
                                            <p:cond delay="0"/>
                                          </p:stCondLst>
                                        </p:cTn>
                                        <p:tgtEl>
                                          <p:spTgt spid="26"/>
                                        </p:tgtEl>
                                        <p:attrNameLst>
                                          <p:attrName>style.visibility</p:attrName>
                                        </p:attrNameLst>
                                      </p:cBhvr>
                                      <p:to>
                                        <p:strVal val="visible"/>
                                      </p:to>
                                    </p:set>
                                    <p:animEffect transition="in" filter="randombar(horizontal)">
                                      <p:cBhvr>
                                        <p:cTn id="101" dur="2000"/>
                                        <p:tgtEl>
                                          <p:spTgt spid="26"/>
                                        </p:tgtEl>
                                      </p:cBhvr>
                                    </p:animEffect>
                                  </p:childTnLst>
                                </p:cTn>
                              </p:par>
                              <p:par>
                                <p:cTn id="102" presetID="14" presetClass="entr" presetSubtype="10" fill="hold" nodeType="withEffect">
                                  <p:stCondLst>
                                    <p:cond delay="0"/>
                                  </p:stCondLst>
                                  <p:childTnLst>
                                    <p:set>
                                      <p:cBhvr>
                                        <p:cTn id="103" dur="1" fill="hold">
                                          <p:stCondLst>
                                            <p:cond delay="0"/>
                                          </p:stCondLst>
                                        </p:cTn>
                                        <p:tgtEl>
                                          <p:spTgt spid="46095"/>
                                        </p:tgtEl>
                                        <p:attrNameLst>
                                          <p:attrName>style.visibility</p:attrName>
                                        </p:attrNameLst>
                                      </p:cBhvr>
                                      <p:to>
                                        <p:strVal val="visible"/>
                                      </p:to>
                                    </p:set>
                                    <p:animEffect transition="in" filter="randombar(horizontal)">
                                      <p:cBhvr>
                                        <p:cTn id="104" dur="2000"/>
                                        <p:tgtEl>
                                          <p:spTgt spid="46095"/>
                                        </p:tgtEl>
                                      </p:cBhvr>
                                    </p:animEffect>
                                  </p:childTnLst>
                                </p:cTn>
                              </p:par>
                            </p:childTnLst>
                          </p:cTn>
                        </p:par>
                      </p:childTnLst>
                    </p:cTn>
                  </p:par>
                  <p:par>
                    <p:cTn id="105" fill="hold">
                      <p:stCondLst>
                        <p:cond delay="indefinite"/>
                      </p:stCondLst>
                      <p:childTnLst>
                        <p:par>
                          <p:cTn id="106" fill="hold">
                            <p:stCondLst>
                              <p:cond delay="0"/>
                            </p:stCondLst>
                            <p:childTnLst>
                              <p:par>
                                <p:cTn id="107" presetID="18" presetClass="entr" presetSubtype="12" fill="hold" nodeType="clickEffect">
                                  <p:stCondLst>
                                    <p:cond delay="0"/>
                                  </p:stCondLst>
                                  <p:childTnLst>
                                    <p:set>
                                      <p:cBhvr>
                                        <p:cTn id="108" dur="1" fill="hold">
                                          <p:stCondLst>
                                            <p:cond delay="0"/>
                                          </p:stCondLst>
                                        </p:cTn>
                                        <p:tgtEl>
                                          <p:spTgt spid="10"/>
                                        </p:tgtEl>
                                        <p:attrNameLst>
                                          <p:attrName>style.visibility</p:attrName>
                                        </p:attrNameLst>
                                      </p:cBhvr>
                                      <p:to>
                                        <p:strVal val="visible"/>
                                      </p:to>
                                    </p:set>
                                    <p:animEffect transition="in" filter="strips(downLeft)">
                                      <p:cBhvr>
                                        <p:cTn id="109" dur="1000"/>
                                        <p:tgtEl>
                                          <p:spTgt spid="10"/>
                                        </p:tgtEl>
                                      </p:cBhvr>
                                    </p:animEffect>
                                  </p:childTnLst>
                                </p:cTn>
                              </p:par>
                              <p:par>
                                <p:cTn id="110" presetID="18" presetClass="entr" presetSubtype="12" fill="hold" grpId="0" nodeType="withEffect">
                                  <p:stCondLst>
                                    <p:cond delay="0"/>
                                  </p:stCondLst>
                                  <p:childTnLst>
                                    <p:set>
                                      <p:cBhvr>
                                        <p:cTn id="111" dur="1" fill="hold">
                                          <p:stCondLst>
                                            <p:cond delay="0"/>
                                          </p:stCondLst>
                                        </p:cTn>
                                        <p:tgtEl>
                                          <p:spTgt spid="17"/>
                                        </p:tgtEl>
                                        <p:attrNameLst>
                                          <p:attrName>style.visibility</p:attrName>
                                        </p:attrNameLst>
                                      </p:cBhvr>
                                      <p:to>
                                        <p:strVal val="visible"/>
                                      </p:to>
                                    </p:set>
                                    <p:animEffect transition="in" filter="strips(downLeft)">
                                      <p:cBhvr>
                                        <p:cTn id="112"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P spid="16" grpId="0"/>
      <p:bldP spid="17" grpId="0"/>
      <p:bldP spid="25" grpId="0" animBg="1"/>
      <p:bldP spid="28" grpId="0" animBg="1"/>
      <p:bldP spid="29" grpId="0" animBg="1"/>
      <p:bldP spid="30" grpId="0" animBg="1"/>
      <p:bldP spid="3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Overview</a:t>
            </a:r>
            <a:endParaRPr lang="en-US" dirty="0"/>
          </a:p>
        </p:txBody>
      </p:sp>
      <p:sp>
        <p:nvSpPr>
          <p:cNvPr id="3" name="Content Placeholder 2"/>
          <p:cNvSpPr>
            <a:spLocks noGrp="1"/>
          </p:cNvSpPr>
          <p:nvPr>
            <p:ph idx="1"/>
          </p:nvPr>
        </p:nvSpPr>
        <p:spPr>
          <a:xfrm>
            <a:off x="457200" y="1612392"/>
            <a:ext cx="8229600" cy="1417320"/>
          </a:xfrm>
        </p:spPr>
        <p:txBody>
          <a:bodyPr>
            <a:normAutofit/>
          </a:bodyPr>
          <a:lstStyle/>
          <a:p>
            <a:r>
              <a:rPr lang="en-US" dirty="0" smtClean="0"/>
              <a:t>Our method of solving linear equations involves repeated simplification. Each step is designed to reduce the problem to a form that we already now how to solve.</a:t>
            </a:r>
          </a:p>
          <a:p>
            <a:endParaRPr lang="en-US" dirty="0" smtClean="0"/>
          </a:p>
          <a:p>
            <a:pPr>
              <a:buNone/>
            </a:pPr>
            <a:endParaRPr lang="en-US" dirty="0"/>
          </a:p>
        </p:txBody>
      </p:sp>
      <p:sp>
        <p:nvSpPr>
          <p:cNvPr id="5" name="TextBox 4"/>
          <p:cNvSpPr txBox="1"/>
          <p:nvPr/>
        </p:nvSpPr>
        <p:spPr>
          <a:xfrm>
            <a:off x="381000" y="3383923"/>
            <a:ext cx="8305800" cy="1169551"/>
          </a:xfrm>
          <a:prstGeom prst="rect">
            <a:avLst/>
          </a:prstGeom>
          <a:noFill/>
        </p:spPr>
        <p:txBody>
          <a:bodyPr wrap="square" rtlCol="0">
            <a:spAutoFit/>
          </a:bodyPr>
          <a:lstStyle/>
          <a:p>
            <a:pPr>
              <a:buNone/>
            </a:pPr>
            <a:r>
              <a:rPr lang="en-US" sz="2600" dirty="0" smtClean="0">
                <a:latin typeface="+mj-lt"/>
              </a:rPr>
              <a:t>Steps:</a:t>
            </a:r>
          </a:p>
          <a:p>
            <a:pPr marL="514350" indent="-514350">
              <a:buFont typeface="+mj-lt"/>
              <a:buAutoNum type="arabicPeriod"/>
            </a:pPr>
            <a:r>
              <a:rPr lang="en-US" sz="2600" dirty="0" smtClean="0">
                <a:latin typeface="+mj-lt"/>
              </a:rPr>
              <a:t>Distributing: Results in only needing to group like terms</a:t>
            </a:r>
          </a:p>
          <a:p>
            <a:endParaRPr lang="en-US" dirty="0"/>
          </a:p>
        </p:txBody>
      </p:sp>
      <p:graphicFrame>
        <p:nvGraphicFramePr>
          <p:cNvPr id="58370" name="Object 2"/>
          <p:cNvGraphicFramePr>
            <a:graphicFrameLocks noChangeAspect="1"/>
          </p:cNvGraphicFramePr>
          <p:nvPr/>
        </p:nvGraphicFramePr>
        <p:xfrm>
          <a:off x="6324600" y="4631500"/>
          <a:ext cx="1524000" cy="531812"/>
        </p:xfrm>
        <a:graphic>
          <a:graphicData uri="http://schemas.openxmlformats.org/presentationml/2006/ole">
            <p:oleObj spid="_x0000_s58370" name="Equation" r:id="rId3" imgW="419040" imgH="139680" progId="Equation.3">
              <p:embed/>
            </p:oleObj>
          </a:graphicData>
        </a:graphic>
      </p:graphicFrame>
      <p:sp>
        <p:nvSpPr>
          <p:cNvPr id="7" name="TextBox 6"/>
          <p:cNvSpPr txBox="1"/>
          <p:nvPr/>
        </p:nvSpPr>
        <p:spPr>
          <a:xfrm>
            <a:off x="381000" y="4248912"/>
            <a:ext cx="6172200" cy="1169551"/>
          </a:xfrm>
          <a:prstGeom prst="rect">
            <a:avLst/>
          </a:prstGeom>
          <a:noFill/>
        </p:spPr>
        <p:txBody>
          <a:bodyPr wrap="square" rtlCol="0">
            <a:spAutoFit/>
          </a:bodyPr>
          <a:lstStyle/>
          <a:p>
            <a:pPr marL="514350" indent="-514350">
              <a:buFont typeface="+mj-lt"/>
              <a:buAutoNum type="arabicPeriod"/>
            </a:pPr>
            <a:endParaRPr lang="en-US" sz="2600" dirty="0" smtClean="0">
              <a:latin typeface="+mj-lt"/>
            </a:endParaRPr>
          </a:p>
          <a:p>
            <a:pPr marL="514350" indent="-514350"/>
            <a:r>
              <a:rPr lang="en-US" sz="2600" dirty="0" smtClean="0">
                <a:latin typeface="+mj-lt"/>
              </a:rPr>
              <a:t>2.   Grouping like terms: Results in the form</a:t>
            </a:r>
          </a:p>
          <a:p>
            <a:endParaRPr lang="en-US" dirty="0"/>
          </a:p>
        </p:txBody>
      </p:sp>
      <p:sp>
        <p:nvSpPr>
          <p:cNvPr id="8" name="TextBox 7"/>
          <p:cNvSpPr txBox="1"/>
          <p:nvPr/>
        </p:nvSpPr>
        <p:spPr>
          <a:xfrm>
            <a:off x="381000" y="5087112"/>
            <a:ext cx="8305800" cy="1169551"/>
          </a:xfrm>
          <a:prstGeom prst="rect">
            <a:avLst/>
          </a:prstGeom>
          <a:noFill/>
        </p:spPr>
        <p:txBody>
          <a:bodyPr wrap="square" rtlCol="0">
            <a:spAutoFit/>
          </a:bodyPr>
          <a:lstStyle/>
          <a:p>
            <a:pPr marL="514350" indent="-514350">
              <a:buFont typeface="+mj-lt"/>
              <a:buAutoNum type="arabicPeriod"/>
            </a:pPr>
            <a:endParaRPr lang="en-US" sz="2600" dirty="0" smtClean="0">
              <a:latin typeface="+mj-lt"/>
            </a:endParaRPr>
          </a:p>
          <a:p>
            <a:pPr marL="514350" indent="-514350"/>
            <a:r>
              <a:rPr lang="en-US" sz="2600" dirty="0" smtClean="0">
                <a:latin typeface="+mj-lt"/>
              </a:rPr>
              <a:t>3.   Dividing: Results in a solution</a:t>
            </a:r>
          </a:p>
          <a:p>
            <a:endParaRPr lang="en-US" dirty="0"/>
          </a:p>
        </p:txBody>
      </p:sp>
      <p:sp>
        <p:nvSpPr>
          <p:cNvPr id="9" name="TextBox 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5"/>
                                        </p:tgtEl>
                                        <p:attrNameLst>
                                          <p:attrName>style.visibility</p:attrName>
                                        </p:attrNameLst>
                                      </p:cBhvr>
                                      <p:to>
                                        <p:strVal val="visible"/>
                                      </p:to>
                                    </p:set>
                                    <p:anim calcmode="discrete" valueType="clr">
                                      <p:cBhvr override="childStyle">
                                        <p:cTn id="14" dur="8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5"/>
                                        </p:tgtEl>
                                        <p:attrNameLst>
                                          <p:attrName>fillcolor</p:attrName>
                                        </p:attrNameLst>
                                      </p:cBhvr>
                                      <p:tavLst>
                                        <p:tav tm="0">
                                          <p:val>
                                            <p:clrVal>
                                              <a:schemeClr val="accent2"/>
                                            </p:clrVal>
                                          </p:val>
                                        </p:tav>
                                        <p:tav tm="50000">
                                          <p:val>
                                            <p:clrVal>
                                              <a:schemeClr val="hlink"/>
                                            </p:clrVal>
                                          </p:val>
                                        </p:tav>
                                      </p:tavLst>
                                    </p:anim>
                                    <p:set>
                                      <p:cBhvr>
                                        <p:cTn id="16" dur="80"/>
                                        <p:tgtEl>
                                          <p:spTgt spid="5"/>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7"/>
                                        </p:tgtEl>
                                        <p:attrNameLst>
                                          <p:attrName>style.visibility</p:attrName>
                                        </p:attrNameLst>
                                      </p:cBhvr>
                                      <p:to>
                                        <p:strVal val="visible"/>
                                      </p:to>
                                    </p:set>
                                    <p:anim calcmode="discrete" valueType="clr">
                                      <p:cBhvr override="childStyle">
                                        <p:cTn id="21"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7"/>
                                        </p:tgtEl>
                                        <p:attrNameLst>
                                          <p:attrName>fillcolor</p:attrName>
                                        </p:attrNameLst>
                                      </p:cBhvr>
                                      <p:tavLst>
                                        <p:tav tm="0">
                                          <p:val>
                                            <p:clrVal>
                                              <a:schemeClr val="accent2"/>
                                            </p:clrVal>
                                          </p:val>
                                        </p:tav>
                                        <p:tav tm="50000">
                                          <p:val>
                                            <p:clrVal>
                                              <a:schemeClr val="hlink"/>
                                            </p:clrVal>
                                          </p:val>
                                        </p:tav>
                                      </p:tavLst>
                                    </p:anim>
                                    <p:set>
                                      <p:cBhvr>
                                        <p:cTn id="23" dur="80"/>
                                        <p:tgtEl>
                                          <p:spTgt spid="7"/>
                                        </p:tgtEl>
                                        <p:attrNameLst>
                                          <p:attrName>fill.type</p:attrName>
                                        </p:attrNameLst>
                                      </p:cBhvr>
                                      <p:to>
                                        <p:strVal val="solid"/>
                                      </p:to>
                                    </p:set>
                                  </p:childTnLst>
                                </p:cTn>
                              </p:par>
                              <p:par>
                                <p:cTn id="24" presetID="1" presetClass="entr" presetSubtype="0" fill="hold" nodeType="withEffect">
                                  <p:stCondLst>
                                    <p:cond delay="2000"/>
                                  </p:stCondLst>
                                  <p:childTnLst>
                                    <p:set>
                                      <p:cBhvr>
                                        <p:cTn id="25" dur="1" fill="hold">
                                          <p:stCondLst>
                                            <p:cond delay="0"/>
                                          </p:stCondLst>
                                        </p:cTn>
                                        <p:tgtEl>
                                          <p:spTgt spid="58370"/>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27" presetClass="entr" presetSubtype="0" fill="hold" grpId="0" nodeType="clickEffect">
                                  <p:stCondLst>
                                    <p:cond delay="0"/>
                                  </p:stCondLst>
                                  <p:iterate type="lt">
                                    <p:tmPct val="50000"/>
                                  </p:iterate>
                                  <p:childTnLst>
                                    <p:set>
                                      <p:cBhvr>
                                        <p:cTn id="29" dur="1" fill="hold">
                                          <p:stCondLst>
                                            <p:cond delay="0"/>
                                          </p:stCondLst>
                                        </p:cTn>
                                        <p:tgtEl>
                                          <p:spTgt spid="8"/>
                                        </p:tgtEl>
                                        <p:attrNameLst>
                                          <p:attrName>style.visibility</p:attrName>
                                        </p:attrNameLst>
                                      </p:cBhvr>
                                      <p:to>
                                        <p:strVal val="visible"/>
                                      </p:to>
                                    </p:set>
                                    <p:anim calcmode="discrete" valueType="clr">
                                      <p:cBhvr override="childStyle">
                                        <p:cTn id="30"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8"/>
                                        </p:tgtEl>
                                        <p:attrNameLst>
                                          <p:attrName>fillcolor</p:attrName>
                                        </p:attrNameLst>
                                      </p:cBhvr>
                                      <p:tavLst>
                                        <p:tav tm="0">
                                          <p:val>
                                            <p:clrVal>
                                              <a:schemeClr val="accent2"/>
                                            </p:clrVal>
                                          </p:val>
                                        </p:tav>
                                        <p:tav tm="50000">
                                          <p:val>
                                            <p:clrVal>
                                              <a:schemeClr val="hlink"/>
                                            </p:clrVal>
                                          </p:val>
                                        </p:tav>
                                      </p:tavLst>
                                    </p:anim>
                                    <p:set>
                                      <p:cBhvr>
                                        <p:cTn id="32"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7" grpId="0"/>
      <p:bldP spid="8"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9677400" cy="1143000"/>
          </a:xfrm>
        </p:spPr>
        <p:txBody>
          <a:bodyPr>
            <a:normAutofit/>
          </a:bodyPr>
          <a:lstStyle/>
          <a:p>
            <a:r>
              <a:rPr lang="en-US" sz="4200" dirty="0" smtClean="0"/>
              <a:t>Reducing to a previously solved problem</a:t>
            </a:r>
            <a:endParaRPr lang="en-US" sz="4200" dirty="0"/>
          </a:p>
        </p:txBody>
      </p:sp>
      <p:sp>
        <p:nvSpPr>
          <p:cNvPr id="3" name="Content Placeholder 2"/>
          <p:cNvSpPr>
            <a:spLocks noGrp="1"/>
          </p:cNvSpPr>
          <p:nvPr>
            <p:ph idx="1"/>
          </p:nvPr>
        </p:nvSpPr>
        <p:spPr>
          <a:xfrm>
            <a:off x="457200" y="1676400"/>
            <a:ext cx="8229600" cy="655320"/>
          </a:xfrm>
        </p:spPr>
        <p:txBody>
          <a:bodyPr/>
          <a:lstStyle/>
          <a:p>
            <a:r>
              <a:rPr lang="en-US" dirty="0" smtClean="0"/>
              <a:t>TELL JOKE NOW!!</a:t>
            </a:r>
            <a:endParaRPr lang="en-US" dirty="0"/>
          </a:p>
        </p:txBody>
      </p:sp>
      <p:sp>
        <p:nvSpPr>
          <p:cNvPr id="4" name="Content Placeholder 2"/>
          <p:cNvSpPr txBox="1">
            <a:spLocks/>
          </p:cNvSpPr>
          <p:nvPr/>
        </p:nvSpPr>
        <p:spPr>
          <a:xfrm>
            <a:off x="457200" y="2286000"/>
            <a:ext cx="8229600" cy="195072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en-US" sz="2600" noProof="0" dirty="0" smtClean="0">
                <a:latin typeface="Calibri" pitchFamily="34" charset="0"/>
              </a:rPr>
              <a:t>Next, we will learn how to solve linear equations with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lang="en-US" sz="2600" dirty="0" smtClean="0">
                <a:latin typeface="Calibri" pitchFamily="34" charset="0"/>
              </a:rPr>
              <a:t>Decimals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lang="en-US" sz="2600" dirty="0" smtClean="0">
                <a:latin typeface="Calibri" pitchFamily="34" charset="0"/>
              </a:rPr>
              <a:t>Fractions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lang="en-US" sz="2600" dirty="0" smtClean="0">
                <a:latin typeface="Calibri" pitchFamily="34" charset="0"/>
              </a:rPr>
              <a:t>Variables in the denominator.</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Arial" pitchFamily="34" charset="0"/>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600" b="0" i="0" u="none" strike="noStrike" kern="1200" cap="none" spc="0" normalizeH="0" baseline="0" noProof="0" dirty="0">
              <a:ln>
                <a:noFill/>
              </a:ln>
              <a:solidFill>
                <a:schemeClr val="tx1"/>
              </a:solidFill>
              <a:effectLst/>
              <a:uLnTx/>
              <a:uFillTx/>
              <a:latin typeface="Calibri" pitchFamily="34" charset="0"/>
              <a:ea typeface="+mn-ea"/>
              <a:cs typeface="+mn-cs"/>
            </a:endParaRPr>
          </a:p>
        </p:txBody>
      </p:sp>
      <p:sp>
        <p:nvSpPr>
          <p:cNvPr id="5" name="Content Placeholder 2"/>
          <p:cNvSpPr txBox="1">
            <a:spLocks/>
          </p:cNvSpPr>
          <p:nvPr/>
        </p:nvSpPr>
        <p:spPr>
          <a:xfrm>
            <a:off x="457200" y="4343400"/>
            <a:ext cx="8229600" cy="195072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en-US" sz="2600" noProof="0" dirty="0" smtClean="0">
                <a:latin typeface="Calibri" pitchFamily="34" charset="0"/>
              </a:rPr>
              <a:t>Rather than solving such problems, I will teach you how to</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en-US" sz="2600" noProof="0" dirty="0" smtClean="0">
                <a:latin typeface="Calibri" pitchFamily="34" charset="0"/>
              </a:rPr>
              <a:t>reduce them to previously solved problems. That is, I will</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en-US" sz="2600" noProof="0" dirty="0" smtClean="0">
                <a:latin typeface="Calibri" pitchFamily="34" charset="0"/>
              </a:rPr>
              <a:t>show you how to convert such problems into the form we </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r>
              <a:rPr lang="en-US" sz="2600" noProof="0" dirty="0" smtClean="0">
                <a:latin typeface="Calibri" pitchFamily="34" charset="0"/>
              </a:rPr>
              <a:t>just learned how to solve. </a:t>
            </a:r>
          </a:p>
          <a:p>
            <a:pPr marL="274320" marR="0" lvl="0" indent="-274320" algn="l" defTabSz="914400" rtl="0" eaLnBrk="1" fontAlgn="auto" latinLnBrk="0" hangingPunct="1">
              <a:lnSpc>
                <a:spcPct val="100000"/>
              </a:lnSpc>
              <a:spcBef>
                <a:spcPct val="20000"/>
              </a:spcBef>
              <a:spcAft>
                <a:spcPts val="0"/>
              </a:spcAft>
              <a:buClr>
                <a:schemeClr val="accent3"/>
              </a:buClr>
              <a:buSzPct val="95000"/>
              <a:tabLst/>
              <a:defRPr/>
            </a:pPr>
            <a:endParaRPr kumimoji="0" lang="en-US" sz="2600" b="0" i="0" u="none" strike="noStrike" kern="1200" cap="none" spc="0" normalizeH="0" baseline="0" noProof="0" dirty="0">
              <a:ln>
                <a:noFill/>
              </a:ln>
              <a:solidFill>
                <a:schemeClr val="tx1"/>
              </a:solidFill>
              <a:effectLst/>
              <a:uLnTx/>
              <a:uFillTx/>
              <a:latin typeface="Calibri" pitchFamily="34" charset="0"/>
              <a:ea typeface="+mn-ea"/>
              <a:cs typeface="+mn-cs"/>
            </a:endParaRPr>
          </a:p>
        </p:txBody>
      </p:sp>
      <p:sp>
        <p:nvSpPr>
          <p:cNvPr id="6" name="TextBox 5"/>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Bottom)">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4"/>
                                        </p:tgtEl>
                                        <p:attrNameLst>
                                          <p:attrName>style.visibility</p:attrName>
                                        </p:attrNameLst>
                                      </p:cBhvr>
                                      <p:to>
                                        <p:strVal val="visible"/>
                                      </p:to>
                                    </p:set>
                                    <p:anim calcmode="discrete" valueType="clr">
                                      <p:cBhvr override="childStyle">
                                        <p:cTn id="12" dur="15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13" dur="150"/>
                                        <p:tgtEl>
                                          <p:spTgt spid="4"/>
                                        </p:tgtEl>
                                        <p:attrNameLst>
                                          <p:attrName>fillcolor</p:attrName>
                                        </p:attrNameLst>
                                      </p:cBhvr>
                                      <p:tavLst>
                                        <p:tav tm="0">
                                          <p:val>
                                            <p:clrVal>
                                              <a:schemeClr val="accent2"/>
                                            </p:clrVal>
                                          </p:val>
                                        </p:tav>
                                        <p:tav tm="50000">
                                          <p:val>
                                            <p:clrVal>
                                              <a:schemeClr val="hlink"/>
                                            </p:clrVal>
                                          </p:val>
                                        </p:tav>
                                      </p:tavLst>
                                    </p:anim>
                                    <p:set>
                                      <p:cBhvr>
                                        <p:cTn id="14" dur="150"/>
                                        <p:tgtEl>
                                          <p:spTgt spid="4"/>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5"/>
                                        </p:tgtEl>
                                        <p:attrNameLst>
                                          <p:attrName>style.visibility</p:attrName>
                                        </p:attrNameLst>
                                      </p:cBhvr>
                                      <p:to>
                                        <p:strVal val="visible"/>
                                      </p:to>
                                    </p:set>
                                    <p:anim calcmode="discrete" valueType="clr">
                                      <p:cBhvr override="childStyle">
                                        <p:cTn id="19" dur="150"/>
                                        <p:tgtEl>
                                          <p:spTgt spid="5"/>
                                        </p:tgtEl>
                                        <p:attrNameLst>
                                          <p:attrName>style.color</p:attrName>
                                        </p:attrNameLst>
                                      </p:cBhvr>
                                      <p:tavLst>
                                        <p:tav tm="0">
                                          <p:val>
                                            <p:clrVal>
                                              <a:schemeClr val="accent2"/>
                                            </p:clrVal>
                                          </p:val>
                                        </p:tav>
                                        <p:tav tm="50000">
                                          <p:val>
                                            <p:clrVal>
                                              <a:schemeClr val="hlink"/>
                                            </p:clrVal>
                                          </p:val>
                                        </p:tav>
                                      </p:tavLst>
                                    </p:anim>
                                    <p:anim calcmode="discrete" valueType="clr">
                                      <p:cBhvr>
                                        <p:cTn id="20" dur="150"/>
                                        <p:tgtEl>
                                          <p:spTgt spid="5"/>
                                        </p:tgtEl>
                                        <p:attrNameLst>
                                          <p:attrName>fillcolor</p:attrName>
                                        </p:attrNameLst>
                                      </p:cBhvr>
                                      <p:tavLst>
                                        <p:tav tm="0">
                                          <p:val>
                                            <p:clrVal>
                                              <a:schemeClr val="accent2"/>
                                            </p:clrVal>
                                          </p:val>
                                        </p:tav>
                                        <p:tav tm="50000">
                                          <p:val>
                                            <p:clrVal>
                                              <a:schemeClr val="hlink"/>
                                            </p:clrVal>
                                          </p:val>
                                        </p:tav>
                                      </p:tavLst>
                                    </p:anim>
                                    <p:set>
                                      <p:cBhvr>
                                        <p:cTn id="21" dur="150"/>
                                        <p:tgtEl>
                                          <p:spTgt spid="5"/>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Linear equations with Decimals</a:t>
            </a:r>
            <a:endParaRPr lang="en-US" dirty="0"/>
          </a:p>
        </p:txBody>
      </p:sp>
      <p:sp>
        <p:nvSpPr>
          <p:cNvPr id="3" name="Content Placeholder 2"/>
          <p:cNvSpPr>
            <a:spLocks noGrp="1"/>
          </p:cNvSpPr>
          <p:nvPr>
            <p:ph idx="1"/>
          </p:nvPr>
        </p:nvSpPr>
        <p:spPr>
          <a:xfrm>
            <a:off x="457200" y="1612392"/>
            <a:ext cx="8229600" cy="1874520"/>
          </a:xfrm>
        </p:spPr>
        <p:txBody>
          <a:bodyPr>
            <a:normAutofit/>
          </a:bodyPr>
          <a:lstStyle/>
          <a:p>
            <a:r>
              <a:rPr lang="en-US" dirty="0" smtClean="0"/>
              <a:t>If a linear equation has decimals, we multiply both sides of the equation by a power of 10 (i.e., 10, 100, 1000, etc) to get rid of the decimals. This is not necessary, but it can help if you don’t like working with decimals.</a:t>
            </a:r>
          </a:p>
          <a:p>
            <a:endParaRPr lang="en-US" dirty="0" smtClean="0"/>
          </a:p>
          <a:p>
            <a:endParaRPr lang="en-US" dirty="0" smtClean="0"/>
          </a:p>
        </p:txBody>
      </p:sp>
      <p:sp>
        <p:nvSpPr>
          <p:cNvPr id="7" name="Content Placeholder 2"/>
          <p:cNvSpPr txBox="1">
            <a:spLocks/>
          </p:cNvSpPr>
          <p:nvPr/>
        </p:nvSpPr>
        <p:spPr>
          <a:xfrm>
            <a:off x="457200" y="3258312"/>
            <a:ext cx="8229600" cy="256032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Example: </a:t>
            </a:r>
          </a:p>
          <a:p>
            <a:pPr marL="274320" lvl="0" indent="-274320">
              <a:spcBef>
                <a:spcPct val="20000"/>
              </a:spcBef>
              <a:buClr>
                <a:schemeClr val="accent3"/>
              </a:buClr>
              <a:buSzPct val="95000"/>
              <a:buFont typeface="Wingdings 2"/>
              <a:buChar cha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If  our problem has the decimals 0.1, 0.2, and −0.8, we multiply both sides of the equation by 10. Our decimals then become 10×0.1=1, </a:t>
            </a:r>
            <a:r>
              <a:rPr lang="en-US" sz="2600" dirty="0" smtClean="0">
                <a:latin typeface="Calibri" pitchFamily="34" charset="0"/>
              </a:rPr>
              <a:t>10</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×0.2=2, and </a:t>
            </a:r>
            <a:r>
              <a:rPr lang="en-US" sz="2600" dirty="0" smtClean="0">
                <a:latin typeface="Calibri" pitchFamily="34" charset="0"/>
              </a:rPr>
              <a:t>10 ×(−0.8)= −8</a:t>
            </a: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14" dur="15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16" dur="150"/>
                                        <p:tgtEl>
                                          <p:spTgt spid="7">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21" dur="150"/>
                                        <p:tgtEl>
                                          <p:spTgt spid="7">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15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23" dur="150"/>
                                        <p:tgtEl>
                                          <p:spTgt spid="7">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140" y="704088"/>
            <a:ext cx="9372600" cy="819912"/>
          </a:xfrm>
        </p:spPr>
        <p:txBody>
          <a:bodyPr>
            <a:noAutofit/>
          </a:bodyPr>
          <a:lstStyle/>
          <a:p>
            <a:r>
              <a:rPr lang="en-US" sz="4500" dirty="0" smtClean="0"/>
              <a:t>1.1.2(C) Linear equation with decimals</a:t>
            </a:r>
            <a:endParaRPr lang="en-US" sz="4500" dirty="0"/>
          </a:p>
        </p:txBody>
      </p:sp>
      <p:graphicFrame>
        <p:nvGraphicFramePr>
          <p:cNvPr id="5" name="Object 4"/>
          <p:cNvGraphicFramePr>
            <a:graphicFrameLocks noChangeAspect="1"/>
          </p:cNvGraphicFramePr>
          <p:nvPr/>
        </p:nvGraphicFramePr>
        <p:xfrm>
          <a:off x="4038600" y="1701225"/>
          <a:ext cx="4678263" cy="495300"/>
        </p:xfrm>
        <a:graphic>
          <a:graphicData uri="http://schemas.openxmlformats.org/presentationml/2006/ole">
            <p:oleObj spid="_x0000_s51202" name="Equation" r:id="rId3" imgW="1917360" imgH="203040" progId="Equation.3">
              <p:embed/>
            </p:oleObj>
          </a:graphicData>
        </a:graphic>
      </p:graphicFrame>
      <p:graphicFrame>
        <p:nvGraphicFramePr>
          <p:cNvPr id="6" name="Object 5"/>
          <p:cNvGraphicFramePr>
            <a:graphicFrameLocks noChangeAspect="1"/>
          </p:cNvGraphicFramePr>
          <p:nvPr/>
        </p:nvGraphicFramePr>
        <p:xfrm>
          <a:off x="3660920" y="2667000"/>
          <a:ext cx="5406880" cy="485775"/>
        </p:xfrm>
        <a:graphic>
          <a:graphicData uri="http://schemas.openxmlformats.org/presentationml/2006/ole">
            <p:oleObj spid="_x0000_s51203" name="Equation" r:id="rId4" imgW="2361960" imgH="215640" progId="Equation.3">
              <p:embed/>
            </p:oleObj>
          </a:graphicData>
        </a:graphic>
      </p:graphicFrame>
      <p:graphicFrame>
        <p:nvGraphicFramePr>
          <p:cNvPr id="7" name="Object 6"/>
          <p:cNvGraphicFramePr>
            <a:graphicFrameLocks noChangeAspect="1"/>
          </p:cNvGraphicFramePr>
          <p:nvPr/>
        </p:nvGraphicFramePr>
        <p:xfrm>
          <a:off x="4057650" y="4572000"/>
          <a:ext cx="4075113" cy="531813"/>
        </p:xfrm>
        <a:graphic>
          <a:graphicData uri="http://schemas.openxmlformats.org/presentationml/2006/ole">
            <p:oleObj spid="_x0000_s51204" name="Equation" r:id="rId5" imgW="1562040" imgH="203040" progId="Equation.3">
              <p:embed/>
            </p:oleObj>
          </a:graphicData>
        </a:graphic>
      </p:graphicFrame>
      <p:sp>
        <p:nvSpPr>
          <p:cNvPr id="12" name="TextBox 11"/>
          <p:cNvSpPr txBox="1"/>
          <p:nvPr/>
        </p:nvSpPr>
        <p:spPr>
          <a:xfrm>
            <a:off x="457200" y="1625025"/>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228600" y="2438400"/>
            <a:ext cx="3733800" cy="1077218"/>
          </a:xfrm>
          <a:prstGeom prst="rect">
            <a:avLst/>
          </a:prstGeom>
          <a:noFill/>
        </p:spPr>
        <p:txBody>
          <a:bodyPr wrap="square" rtlCol="0">
            <a:spAutoFit/>
          </a:bodyPr>
          <a:lstStyle/>
          <a:p>
            <a:r>
              <a:rPr lang="en-US" sz="3200" dirty="0" smtClean="0">
                <a:latin typeface="+mj-lt"/>
              </a:rPr>
              <a:t>Multiply by 10 to </a:t>
            </a:r>
          </a:p>
          <a:p>
            <a:r>
              <a:rPr lang="en-US" sz="3200" dirty="0" smtClean="0">
                <a:latin typeface="+mj-lt"/>
              </a:rPr>
              <a:t>get rid of decimals</a:t>
            </a:r>
            <a:endParaRPr lang="en-US" sz="3200" dirty="0">
              <a:latin typeface="+mj-lt"/>
            </a:endParaRPr>
          </a:p>
        </p:txBody>
      </p:sp>
      <p:graphicFrame>
        <p:nvGraphicFramePr>
          <p:cNvPr id="48144" name="Object 16"/>
          <p:cNvGraphicFramePr>
            <a:graphicFrameLocks noChangeAspect="1"/>
          </p:cNvGraphicFramePr>
          <p:nvPr/>
        </p:nvGraphicFramePr>
        <p:xfrm>
          <a:off x="3368400" y="3713162"/>
          <a:ext cx="5775600" cy="477838"/>
        </p:xfrm>
        <a:graphic>
          <a:graphicData uri="http://schemas.openxmlformats.org/presentationml/2006/ole">
            <p:oleObj spid="_x0000_s51205" name="Equation" r:id="rId6" imgW="2565360" imgH="215640" progId="Equation.3">
              <p:embed/>
            </p:oleObj>
          </a:graphicData>
        </a:graphic>
      </p:graphicFrame>
      <p:sp>
        <p:nvSpPr>
          <p:cNvPr id="9" name="TextBox 8"/>
          <p:cNvSpPr txBox="1"/>
          <p:nvPr/>
        </p:nvSpPr>
        <p:spPr>
          <a:xfrm>
            <a:off x="304800" y="3606225"/>
            <a:ext cx="3733800" cy="584775"/>
          </a:xfrm>
          <a:prstGeom prst="rect">
            <a:avLst/>
          </a:prstGeom>
          <a:noFill/>
        </p:spPr>
        <p:txBody>
          <a:bodyPr wrap="square" rtlCol="0">
            <a:spAutoFit/>
          </a:bodyPr>
          <a:lstStyle/>
          <a:p>
            <a:r>
              <a:rPr lang="en-US" sz="3200" dirty="0" smtClean="0">
                <a:latin typeface="+mj-lt"/>
              </a:rPr>
              <a:t>Distribute the 10</a:t>
            </a:r>
            <a:endParaRPr lang="en-US" sz="3200" dirty="0">
              <a:latin typeface="+mj-lt"/>
            </a:endParaRPr>
          </a:p>
        </p:txBody>
      </p:sp>
      <p:sp>
        <p:nvSpPr>
          <p:cNvPr id="10" name="TextBox 9"/>
          <p:cNvSpPr txBox="1"/>
          <p:nvPr/>
        </p:nvSpPr>
        <p:spPr>
          <a:xfrm>
            <a:off x="457200" y="5663625"/>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randombar(horizontal)">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strips(downLeft)">
                                      <p:cBhvr>
                                        <p:cTn id="4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379913" y="1701225"/>
          <a:ext cx="3995737" cy="495300"/>
        </p:xfrm>
        <a:graphic>
          <a:graphicData uri="http://schemas.openxmlformats.org/presentationml/2006/ole">
            <p:oleObj spid="_x0000_s68610" name="Equation" r:id="rId3" imgW="1638000" imgH="203040" progId="Equation.3">
              <p:embed/>
            </p:oleObj>
          </a:graphicData>
        </a:graphic>
      </p:graphicFrame>
      <p:graphicFrame>
        <p:nvGraphicFramePr>
          <p:cNvPr id="6" name="Object 5"/>
          <p:cNvGraphicFramePr>
            <a:graphicFrameLocks noChangeAspect="1"/>
          </p:cNvGraphicFramePr>
          <p:nvPr/>
        </p:nvGraphicFramePr>
        <p:xfrm>
          <a:off x="3886200" y="2667000"/>
          <a:ext cx="5068887" cy="485775"/>
        </p:xfrm>
        <a:graphic>
          <a:graphicData uri="http://schemas.openxmlformats.org/presentationml/2006/ole">
            <p:oleObj spid="_x0000_s68611" name="Equation" r:id="rId4" imgW="2222280" imgH="215640" progId="Equation.3">
              <p:embed/>
            </p:oleObj>
          </a:graphicData>
        </a:graphic>
      </p:graphicFrame>
      <p:graphicFrame>
        <p:nvGraphicFramePr>
          <p:cNvPr id="7" name="Object 6"/>
          <p:cNvGraphicFramePr>
            <a:graphicFrameLocks noChangeAspect="1"/>
          </p:cNvGraphicFramePr>
          <p:nvPr/>
        </p:nvGraphicFramePr>
        <p:xfrm>
          <a:off x="4876800" y="4648200"/>
          <a:ext cx="2782887" cy="531813"/>
        </p:xfrm>
        <a:graphic>
          <a:graphicData uri="http://schemas.openxmlformats.org/presentationml/2006/ole">
            <p:oleObj spid="_x0000_s68612" name="Equation" r:id="rId5" imgW="1066680" imgH="203040" progId="Equation.3">
              <p:embed/>
            </p:oleObj>
          </a:graphicData>
        </a:graphic>
      </p:graphicFrame>
      <p:sp>
        <p:nvSpPr>
          <p:cNvPr id="12" name="TextBox 11"/>
          <p:cNvSpPr txBox="1"/>
          <p:nvPr/>
        </p:nvSpPr>
        <p:spPr>
          <a:xfrm>
            <a:off x="457200" y="1625025"/>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152400" y="2427982"/>
            <a:ext cx="3733800" cy="1077218"/>
          </a:xfrm>
          <a:prstGeom prst="rect">
            <a:avLst/>
          </a:prstGeom>
          <a:noFill/>
        </p:spPr>
        <p:txBody>
          <a:bodyPr wrap="square" rtlCol="0">
            <a:spAutoFit/>
          </a:bodyPr>
          <a:lstStyle/>
          <a:p>
            <a:r>
              <a:rPr lang="en-US" sz="3200" dirty="0" smtClean="0">
                <a:latin typeface="+mj-lt"/>
              </a:rPr>
              <a:t>Multiply by 100 to </a:t>
            </a:r>
          </a:p>
          <a:p>
            <a:r>
              <a:rPr lang="en-US" sz="3200" dirty="0" smtClean="0">
                <a:latin typeface="+mj-lt"/>
              </a:rPr>
              <a:t>get rid of decimals</a:t>
            </a:r>
            <a:endParaRPr lang="en-US" sz="3200" dirty="0">
              <a:latin typeface="+mj-lt"/>
            </a:endParaRPr>
          </a:p>
        </p:txBody>
      </p:sp>
      <p:graphicFrame>
        <p:nvGraphicFramePr>
          <p:cNvPr id="48144" name="Object 16"/>
          <p:cNvGraphicFramePr>
            <a:graphicFrameLocks noChangeAspect="1"/>
          </p:cNvGraphicFramePr>
          <p:nvPr/>
        </p:nvGraphicFramePr>
        <p:xfrm>
          <a:off x="3511550" y="3657600"/>
          <a:ext cx="5632450" cy="477838"/>
        </p:xfrm>
        <a:graphic>
          <a:graphicData uri="http://schemas.openxmlformats.org/presentationml/2006/ole">
            <p:oleObj spid="_x0000_s68613" name="Equation" r:id="rId6" imgW="2501640" imgH="215640" progId="Equation.3">
              <p:embed/>
            </p:oleObj>
          </a:graphicData>
        </a:graphic>
      </p:graphicFrame>
      <p:sp>
        <p:nvSpPr>
          <p:cNvPr id="9" name="TextBox 8"/>
          <p:cNvSpPr txBox="1"/>
          <p:nvPr/>
        </p:nvSpPr>
        <p:spPr>
          <a:xfrm>
            <a:off x="152400" y="3606225"/>
            <a:ext cx="3733800" cy="584775"/>
          </a:xfrm>
          <a:prstGeom prst="rect">
            <a:avLst/>
          </a:prstGeom>
          <a:noFill/>
        </p:spPr>
        <p:txBody>
          <a:bodyPr wrap="square" rtlCol="0">
            <a:spAutoFit/>
          </a:bodyPr>
          <a:lstStyle/>
          <a:p>
            <a:r>
              <a:rPr lang="en-US" sz="3200" dirty="0" smtClean="0">
                <a:latin typeface="+mj-lt"/>
              </a:rPr>
              <a:t>Distribute the 100</a:t>
            </a:r>
            <a:endParaRPr lang="en-US" sz="3200" dirty="0">
              <a:latin typeface="+mj-lt"/>
            </a:endParaRPr>
          </a:p>
        </p:txBody>
      </p:sp>
      <p:sp>
        <p:nvSpPr>
          <p:cNvPr id="10" name="TextBox 9"/>
          <p:cNvSpPr txBox="1"/>
          <p:nvPr/>
        </p:nvSpPr>
        <p:spPr>
          <a:xfrm>
            <a:off x="457200" y="5663625"/>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4" name="Title 1"/>
          <p:cNvSpPr txBox="1">
            <a:spLocks/>
          </p:cNvSpPr>
          <p:nvPr/>
        </p:nvSpPr>
        <p:spPr>
          <a:xfrm>
            <a:off x="63321" y="703014"/>
            <a:ext cx="9372600" cy="819912"/>
          </a:xfrm>
          <a:prstGeom prst="rect">
            <a:avLst/>
          </a:prstGeom>
        </p:spPr>
        <p:txBody>
          <a:bodyPr vert="horz" lIns="0" rIns="0" bIns="0" anchor="b">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400" b="0" i="0" u="none" strike="noStrike" kern="1200" cap="none" spc="0" normalizeH="0" baseline="0" noProof="0" dirty="0" smtClean="0">
                <a:ln>
                  <a:noFill/>
                </a:ln>
                <a:solidFill>
                  <a:schemeClr val="tx2"/>
                </a:solidFill>
                <a:effectLst/>
                <a:uLnTx/>
                <a:uFillTx/>
                <a:latin typeface="+mj-lt"/>
                <a:ea typeface="+mj-ea"/>
                <a:cs typeface="+mj-cs"/>
              </a:rPr>
              <a:t>Example: Linear equation with decimals</a:t>
            </a:r>
            <a:endParaRPr kumimoji="0" lang="en-US" sz="4400" b="0" i="0" u="none" strike="noStrike" kern="1200" cap="none" spc="0" normalizeH="0" baseline="0" noProof="0" dirty="0">
              <a:ln>
                <a:noFill/>
              </a:ln>
              <a:solidFill>
                <a:schemeClr val="tx2"/>
              </a:solidFill>
              <a:effectLst/>
              <a:uLnTx/>
              <a:uFillTx/>
              <a:latin typeface="+mj-lt"/>
              <a:ea typeface="+mj-ea"/>
              <a:cs typeface="+mj-cs"/>
            </a:endParaRPr>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randombar(horizontal)">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strips(downLeft)">
                                      <p:cBhvr>
                                        <p:cTn id="4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Linear equations with Fractions</a:t>
            </a:r>
            <a:endParaRPr lang="en-US" dirty="0"/>
          </a:p>
        </p:txBody>
      </p:sp>
      <p:sp>
        <p:nvSpPr>
          <p:cNvPr id="3" name="Content Placeholder 2"/>
          <p:cNvSpPr>
            <a:spLocks noGrp="1"/>
          </p:cNvSpPr>
          <p:nvPr>
            <p:ph idx="1"/>
          </p:nvPr>
        </p:nvSpPr>
        <p:spPr>
          <a:xfrm>
            <a:off x="457200" y="1612392"/>
            <a:ext cx="8229600" cy="2197608"/>
          </a:xfrm>
        </p:spPr>
        <p:txBody>
          <a:bodyPr>
            <a:normAutofit/>
          </a:bodyPr>
          <a:lstStyle/>
          <a:p>
            <a:r>
              <a:rPr lang="en-US" dirty="0" smtClean="0"/>
              <a:t>If a linear equation has fractions, we multiply both sides of the equation by a common denominator to get rid of the fractions. Ideally, we should multiply by the least common denominator. This is not necessary, but it can help if you don’t like working with fractions.</a:t>
            </a:r>
          </a:p>
          <a:p>
            <a:endParaRPr lang="en-US" dirty="0" smtClean="0"/>
          </a:p>
          <a:p>
            <a:endParaRPr lang="en-US" dirty="0" smtClean="0"/>
          </a:p>
          <a:p>
            <a:endParaRPr lang="en-US" dirty="0" smtClean="0"/>
          </a:p>
          <a:p>
            <a:endParaRPr lang="en-US" dirty="0" smtClean="0"/>
          </a:p>
        </p:txBody>
      </p:sp>
      <p:sp>
        <p:nvSpPr>
          <p:cNvPr id="4" name="Content Placeholder 2"/>
          <p:cNvSpPr txBox="1">
            <a:spLocks/>
          </p:cNvSpPr>
          <p:nvPr/>
        </p:nvSpPr>
        <p:spPr>
          <a:xfrm>
            <a:off x="457200" y="3733800"/>
            <a:ext cx="8229600" cy="2560320"/>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Example: </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If  our problem has the fractions 1/4, 1/2, and 1/8, we multiply both sides of the equation by 8. Our fractions then become 8×1/4=2, 8 ×1/2=4, and 8 ×1/8= 1.</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15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3">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4">
                                            <p:txEl>
                                              <p:pRg st="1" end="1"/>
                                            </p:txEl>
                                          </p:spTgt>
                                        </p:tgtEl>
                                        <p:attrNameLst>
                                          <p:attrName>style.visibility</p:attrName>
                                        </p:attrNameLst>
                                      </p:cBhvr>
                                      <p:to>
                                        <p:strVal val="visible"/>
                                      </p:to>
                                    </p:set>
                                    <p:anim calcmode="discrete" valueType="clr">
                                      <p:cBhvr override="childStyle">
                                        <p:cTn id="14" dur="150"/>
                                        <p:tgtEl>
                                          <p:spTgt spid="4">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4">
                                            <p:txEl>
                                              <p:pRg st="1" end="1"/>
                                            </p:txEl>
                                          </p:spTgt>
                                        </p:tgtEl>
                                        <p:attrNameLst>
                                          <p:attrName>fillcolor</p:attrName>
                                        </p:attrNameLst>
                                      </p:cBhvr>
                                      <p:tavLst>
                                        <p:tav tm="0">
                                          <p:val>
                                            <p:clrVal>
                                              <a:schemeClr val="accent2"/>
                                            </p:clrVal>
                                          </p:val>
                                        </p:tav>
                                        <p:tav tm="50000">
                                          <p:val>
                                            <p:clrVal>
                                              <a:schemeClr val="hlink"/>
                                            </p:clrVal>
                                          </p:val>
                                        </p:tav>
                                      </p:tavLst>
                                    </p:anim>
                                    <p:set>
                                      <p:cBhvr>
                                        <p:cTn id="16" dur="150"/>
                                        <p:tgtEl>
                                          <p:spTgt spid="4">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4">
                                            <p:txEl>
                                              <p:pRg st="2" end="2"/>
                                            </p:txEl>
                                          </p:spTgt>
                                        </p:tgtEl>
                                        <p:attrNameLst>
                                          <p:attrName>style.visibility</p:attrName>
                                        </p:attrNameLst>
                                      </p:cBhvr>
                                      <p:to>
                                        <p:strVal val="visible"/>
                                      </p:to>
                                    </p:set>
                                    <p:anim calcmode="discrete" valueType="clr">
                                      <p:cBhvr override="childStyle">
                                        <p:cTn id="21" dur="150"/>
                                        <p:tgtEl>
                                          <p:spTgt spid="4">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150"/>
                                        <p:tgtEl>
                                          <p:spTgt spid="4">
                                            <p:txEl>
                                              <p:pRg st="2" end="2"/>
                                            </p:txEl>
                                          </p:spTgt>
                                        </p:tgtEl>
                                        <p:attrNameLst>
                                          <p:attrName>fillcolor</p:attrName>
                                        </p:attrNameLst>
                                      </p:cBhvr>
                                      <p:tavLst>
                                        <p:tav tm="0">
                                          <p:val>
                                            <p:clrVal>
                                              <a:schemeClr val="accent2"/>
                                            </p:clrVal>
                                          </p:val>
                                        </p:tav>
                                        <p:tav tm="50000">
                                          <p:val>
                                            <p:clrVal>
                                              <a:schemeClr val="hlink"/>
                                            </p:clrVal>
                                          </p:val>
                                        </p:tav>
                                      </p:tavLst>
                                    </p:anim>
                                    <p:set>
                                      <p:cBhvr>
                                        <p:cTn id="23" dur="150"/>
                                        <p:tgtEl>
                                          <p:spTgt spid="4">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191000" y="1371600"/>
          <a:ext cx="4517439" cy="914400"/>
        </p:xfrm>
        <a:graphic>
          <a:graphicData uri="http://schemas.openxmlformats.org/presentationml/2006/ole">
            <p:oleObj spid="_x0000_s48130" name="Equation" r:id="rId3" imgW="1942920" imgH="393480" progId="Equation.3">
              <p:embed/>
            </p:oleObj>
          </a:graphicData>
        </a:graphic>
      </p:graphicFrame>
      <p:graphicFrame>
        <p:nvGraphicFramePr>
          <p:cNvPr id="6" name="Object 5"/>
          <p:cNvGraphicFramePr>
            <a:graphicFrameLocks noChangeAspect="1"/>
          </p:cNvGraphicFramePr>
          <p:nvPr/>
        </p:nvGraphicFramePr>
        <p:xfrm>
          <a:off x="4038600" y="2438400"/>
          <a:ext cx="4649016" cy="838200"/>
        </p:xfrm>
        <a:graphic>
          <a:graphicData uri="http://schemas.openxmlformats.org/presentationml/2006/ole">
            <p:oleObj spid="_x0000_s48131" name="Equation" r:id="rId4" imgW="2349360" imgH="431640" progId="Equation.3">
              <p:embed/>
            </p:oleObj>
          </a:graphicData>
        </a:graphic>
      </p:graphicFrame>
      <p:graphicFrame>
        <p:nvGraphicFramePr>
          <p:cNvPr id="7" name="Object 6"/>
          <p:cNvGraphicFramePr>
            <a:graphicFrameLocks noChangeAspect="1"/>
          </p:cNvGraphicFramePr>
          <p:nvPr/>
        </p:nvGraphicFramePr>
        <p:xfrm>
          <a:off x="3962400" y="4878478"/>
          <a:ext cx="4572000" cy="531722"/>
        </p:xfrm>
        <a:graphic>
          <a:graphicData uri="http://schemas.openxmlformats.org/presentationml/2006/ole">
            <p:oleObj spid="_x0000_s48132" name="Equation" r:id="rId5" imgW="1752480" imgH="203040" progId="Equation.3">
              <p:embed/>
            </p:oleObj>
          </a:graphicData>
        </a:graphic>
      </p:graphicFrame>
      <p:sp>
        <p:nvSpPr>
          <p:cNvPr id="12" name="TextBox 11"/>
          <p:cNvSpPr txBox="1"/>
          <p:nvPr/>
        </p:nvSpPr>
        <p:spPr>
          <a:xfrm>
            <a:off x="457200" y="1548825"/>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381000" y="2351782"/>
            <a:ext cx="3733800" cy="1077218"/>
          </a:xfrm>
          <a:prstGeom prst="rect">
            <a:avLst/>
          </a:prstGeom>
          <a:noFill/>
        </p:spPr>
        <p:txBody>
          <a:bodyPr wrap="square" rtlCol="0">
            <a:spAutoFit/>
          </a:bodyPr>
          <a:lstStyle/>
          <a:p>
            <a:r>
              <a:rPr lang="en-US" sz="3200" dirty="0" smtClean="0">
                <a:latin typeface="+mj-lt"/>
              </a:rPr>
              <a:t>Multiply by 8 to </a:t>
            </a:r>
          </a:p>
          <a:p>
            <a:r>
              <a:rPr lang="en-US" sz="3200" dirty="0" smtClean="0">
                <a:latin typeface="+mj-lt"/>
              </a:rPr>
              <a:t>get rid of fractions</a:t>
            </a:r>
            <a:endParaRPr lang="en-US" sz="3200" dirty="0">
              <a:latin typeface="+mj-lt"/>
            </a:endParaRPr>
          </a:p>
        </p:txBody>
      </p:sp>
      <p:graphicFrame>
        <p:nvGraphicFramePr>
          <p:cNvPr id="48144" name="Object 16"/>
          <p:cNvGraphicFramePr>
            <a:graphicFrameLocks noChangeAspect="1"/>
          </p:cNvGraphicFramePr>
          <p:nvPr/>
        </p:nvGraphicFramePr>
        <p:xfrm>
          <a:off x="3810000" y="3505200"/>
          <a:ext cx="5025884" cy="838200"/>
        </p:xfrm>
        <a:graphic>
          <a:graphicData uri="http://schemas.openxmlformats.org/presentationml/2006/ole">
            <p:oleObj spid="_x0000_s48144" name="Equation" r:id="rId6" imgW="2539800" imgH="431640" progId="Equation.3">
              <p:embed/>
            </p:oleObj>
          </a:graphicData>
        </a:graphic>
      </p:graphicFrame>
      <p:sp>
        <p:nvSpPr>
          <p:cNvPr id="9" name="TextBox 8"/>
          <p:cNvSpPr txBox="1"/>
          <p:nvPr/>
        </p:nvSpPr>
        <p:spPr>
          <a:xfrm>
            <a:off x="304800" y="3606225"/>
            <a:ext cx="3733800" cy="584775"/>
          </a:xfrm>
          <a:prstGeom prst="rect">
            <a:avLst/>
          </a:prstGeom>
          <a:noFill/>
        </p:spPr>
        <p:txBody>
          <a:bodyPr wrap="square" rtlCol="0">
            <a:spAutoFit/>
          </a:bodyPr>
          <a:lstStyle/>
          <a:p>
            <a:r>
              <a:rPr lang="en-US" sz="3200" dirty="0" smtClean="0">
                <a:latin typeface="+mj-lt"/>
              </a:rPr>
              <a:t>Distribute the 8</a:t>
            </a:r>
            <a:endParaRPr lang="en-US" sz="3200" dirty="0">
              <a:latin typeface="+mj-lt"/>
            </a:endParaRPr>
          </a:p>
        </p:txBody>
      </p:sp>
      <p:sp>
        <p:nvSpPr>
          <p:cNvPr id="10" name="TextBox 9"/>
          <p:cNvSpPr txBox="1"/>
          <p:nvPr/>
        </p:nvSpPr>
        <p:spPr>
          <a:xfrm>
            <a:off x="381000" y="5715000"/>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4" name="Title 1"/>
          <p:cNvSpPr>
            <a:spLocks noGrp="1"/>
          </p:cNvSpPr>
          <p:nvPr>
            <p:ph type="title"/>
          </p:nvPr>
        </p:nvSpPr>
        <p:spPr>
          <a:xfrm>
            <a:off x="86140" y="704088"/>
            <a:ext cx="9372600" cy="819912"/>
          </a:xfrm>
        </p:spPr>
        <p:txBody>
          <a:bodyPr>
            <a:noAutofit/>
          </a:bodyPr>
          <a:lstStyle/>
          <a:p>
            <a:r>
              <a:rPr lang="en-US" sz="4500" dirty="0" smtClean="0"/>
              <a:t>1.1.2(B) Linear equation with fractions</a:t>
            </a:r>
            <a:endParaRPr lang="en-US" sz="4500" dirty="0"/>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randombar(horizontal)">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strips(downLeft)">
                                      <p:cBhvr>
                                        <p:cTn id="4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162425" y="1447800"/>
          <a:ext cx="4576763" cy="914400"/>
        </p:xfrm>
        <a:graphic>
          <a:graphicData uri="http://schemas.openxmlformats.org/presentationml/2006/ole">
            <p:oleObj spid="_x0000_s69634" name="Equation" r:id="rId3" imgW="1968480" imgH="393480" progId="Equation.3">
              <p:embed/>
            </p:oleObj>
          </a:graphicData>
        </a:graphic>
      </p:graphicFrame>
      <p:graphicFrame>
        <p:nvGraphicFramePr>
          <p:cNvPr id="6" name="Object 5"/>
          <p:cNvGraphicFramePr>
            <a:graphicFrameLocks noChangeAspect="1"/>
          </p:cNvGraphicFramePr>
          <p:nvPr/>
        </p:nvGraphicFramePr>
        <p:xfrm>
          <a:off x="3887788" y="2514600"/>
          <a:ext cx="4951412" cy="838200"/>
        </p:xfrm>
        <a:graphic>
          <a:graphicData uri="http://schemas.openxmlformats.org/presentationml/2006/ole">
            <p:oleObj spid="_x0000_s69635" name="Equation" r:id="rId4" imgW="2501640" imgH="431640" progId="Equation.3">
              <p:embed/>
            </p:oleObj>
          </a:graphicData>
        </a:graphic>
      </p:graphicFrame>
      <p:graphicFrame>
        <p:nvGraphicFramePr>
          <p:cNvPr id="7" name="Object 6"/>
          <p:cNvGraphicFramePr>
            <a:graphicFrameLocks noChangeAspect="1"/>
          </p:cNvGraphicFramePr>
          <p:nvPr/>
        </p:nvGraphicFramePr>
        <p:xfrm>
          <a:off x="3946525" y="4954588"/>
          <a:ext cx="4605338" cy="531812"/>
        </p:xfrm>
        <a:graphic>
          <a:graphicData uri="http://schemas.openxmlformats.org/presentationml/2006/ole">
            <p:oleObj spid="_x0000_s69636" name="Equation" r:id="rId5" imgW="1765080" imgH="203040" progId="Equation.3">
              <p:embed/>
            </p:oleObj>
          </a:graphicData>
        </a:graphic>
      </p:graphicFrame>
      <p:sp>
        <p:nvSpPr>
          <p:cNvPr id="12" name="TextBox 11"/>
          <p:cNvSpPr txBox="1"/>
          <p:nvPr/>
        </p:nvSpPr>
        <p:spPr>
          <a:xfrm>
            <a:off x="457200" y="1625025"/>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381000" y="2427982"/>
            <a:ext cx="3733800" cy="1077218"/>
          </a:xfrm>
          <a:prstGeom prst="rect">
            <a:avLst/>
          </a:prstGeom>
          <a:noFill/>
        </p:spPr>
        <p:txBody>
          <a:bodyPr wrap="square" rtlCol="0">
            <a:spAutoFit/>
          </a:bodyPr>
          <a:lstStyle/>
          <a:p>
            <a:r>
              <a:rPr lang="en-US" sz="3200" dirty="0" smtClean="0">
                <a:latin typeface="+mj-lt"/>
              </a:rPr>
              <a:t>Multiply by 15 to </a:t>
            </a:r>
          </a:p>
          <a:p>
            <a:r>
              <a:rPr lang="en-US" sz="3200" dirty="0" smtClean="0">
                <a:latin typeface="+mj-lt"/>
              </a:rPr>
              <a:t>get rid of fractions</a:t>
            </a:r>
            <a:endParaRPr lang="en-US" sz="3200" dirty="0">
              <a:latin typeface="+mj-lt"/>
            </a:endParaRPr>
          </a:p>
        </p:txBody>
      </p:sp>
      <p:graphicFrame>
        <p:nvGraphicFramePr>
          <p:cNvPr id="48144" name="Object 16"/>
          <p:cNvGraphicFramePr>
            <a:graphicFrameLocks noChangeAspect="1"/>
          </p:cNvGraphicFramePr>
          <p:nvPr/>
        </p:nvGraphicFramePr>
        <p:xfrm>
          <a:off x="3584575" y="3581400"/>
          <a:ext cx="5480050" cy="838200"/>
        </p:xfrm>
        <a:graphic>
          <a:graphicData uri="http://schemas.openxmlformats.org/presentationml/2006/ole">
            <p:oleObj spid="_x0000_s69637" name="Equation" r:id="rId6" imgW="2768400" imgH="431640" progId="Equation.3">
              <p:embed/>
            </p:oleObj>
          </a:graphicData>
        </a:graphic>
      </p:graphicFrame>
      <p:sp>
        <p:nvSpPr>
          <p:cNvPr id="9" name="TextBox 8"/>
          <p:cNvSpPr txBox="1"/>
          <p:nvPr/>
        </p:nvSpPr>
        <p:spPr>
          <a:xfrm>
            <a:off x="304800" y="3682425"/>
            <a:ext cx="3733800" cy="584775"/>
          </a:xfrm>
          <a:prstGeom prst="rect">
            <a:avLst/>
          </a:prstGeom>
          <a:noFill/>
        </p:spPr>
        <p:txBody>
          <a:bodyPr wrap="square" rtlCol="0">
            <a:spAutoFit/>
          </a:bodyPr>
          <a:lstStyle/>
          <a:p>
            <a:r>
              <a:rPr lang="en-US" sz="3200" dirty="0" smtClean="0">
                <a:latin typeface="+mj-lt"/>
              </a:rPr>
              <a:t>Distribute the 15</a:t>
            </a:r>
            <a:endParaRPr lang="en-US" sz="3200" dirty="0">
              <a:latin typeface="+mj-lt"/>
            </a:endParaRPr>
          </a:p>
        </p:txBody>
      </p:sp>
      <p:sp>
        <p:nvSpPr>
          <p:cNvPr id="10" name="TextBox 9"/>
          <p:cNvSpPr txBox="1"/>
          <p:nvPr/>
        </p:nvSpPr>
        <p:spPr>
          <a:xfrm>
            <a:off x="381000" y="5715000"/>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4" name="Title 1"/>
          <p:cNvSpPr>
            <a:spLocks noGrp="1"/>
          </p:cNvSpPr>
          <p:nvPr>
            <p:ph type="title"/>
          </p:nvPr>
        </p:nvSpPr>
        <p:spPr>
          <a:xfrm>
            <a:off x="86140" y="704088"/>
            <a:ext cx="9372600" cy="819912"/>
          </a:xfrm>
        </p:spPr>
        <p:txBody>
          <a:bodyPr>
            <a:noAutofit/>
          </a:bodyPr>
          <a:lstStyle/>
          <a:p>
            <a:r>
              <a:rPr lang="en-US" sz="4400" dirty="0" smtClean="0"/>
              <a:t>Example: Linear equation with fractions</a:t>
            </a:r>
            <a:endParaRPr lang="en-US" sz="4400" dirty="0"/>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randombar(horizontal)">
                                      <p:cBhvr>
                                        <p:cTn id="25" dur="2000"/>
                                        <p:tgtEl>
                                          <p:spTgt spid="9"/>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strips(downLeft)">
                                      <p:cBhvr>
                                        <p:cTn id="40" dur="1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Warm-up</a:t>
            </a:r>
            <a:endParaRPr lang="en-US" dirty="0"/>
          </a:p>
        </p:txBody>
      </p:sp>
      <p:sp>
        <p:nvSpPr>
          <p:cNvPr id="3" name="Content Placeholder 2"/>
          <p:cNvSpPr>
            <a:spLocks noGrp="1"/>
          </p:cNvSpPr>
          <p:nvPr>
            <p:ph idx="1"/>
          </p:nvPr>
        </p:nvSpPr>
        <p:spPr>
          <a:xfrm>
            <a:off x="154548" y="1548684"/>
            <a:ext cx="8839200" cy="1880316"/>
          </a:xfrm>
        </p:spPr>
        <p:txBody>
          <a:bodyPr>
            <a:normAutofit fontScale="92500"/>
          </a:bodyPr>
          <a:lstStyle/>
          <a:p>
            <a:pPr marL="0" indent="0">
              <a:lnSpc>
                <a:spcPct val="120000"/>
              </a:lnSpc>
              <a:spcBef>
                <a:spcPts val="0"/>
              </a:spcBef>
              <a:buNone/>
            </a:pPr>
            <a:r>
              <a:rPr lang="en-US" sz="2500" dirty="0" smtClean="0"/>
              <a:t>A </a:t>
            </a:r>
            <a:r>
              <a:rPr lang="en-US" sz="2500" b="1" dirty="0" smtClean="0"/>
              <a:t>linear equation</a:t>
            </a:r>
            <a:r>
              <a:rPr lang="en-US" sz="2500" dirty="0" smtClean="0"/>
              <a:t> in one variable is an equation that  </a:t>
            </a:r>
            <a:r>
              <a:rPr lang="en-US" sz="2500" i="1" dirty="0" smtClean="0"/>
              <a:t>can be</a:t>
            </a:r>
            <a:r>
              <a:rPr lang="en-US" sz="2500" dirty="0" smtClean="0"/>
              <a:t> </a:t>
            </a:r>
            <a:r>
              <a:rPr lang="en-US" sz="2500" i="1" dirty="0" smtClean="0"/>
              <a:t>written</a:t>
            </a:r>
            <a:r>
              <a:rPr lang="en-US" sz="2500" dirty="0" smtClean="0"/>
              <a:t> in  the form __________ where </a:t>
            </a:r>
            <a:r>
              <a:rPr lang="en-US" sz="2500" i="1" dirty="0" smtClean="0"/>
              <a:t>a</a:t>
            </a:r>
            <a:r>
              <a:rPr lang="en-US" sz="2500" dirty="0" smtClean="0"/>
              <a:t> and </a:t>
            </a:r>
            <a:r>
              <a:rPr lang="en-US" sz="2500" i="1" dirty="0" smtClean="0"/>
              <a:t>b</a:t>
            </a:r>
            <a:r>
              <a:rPr lang="en-US" sz="2500" dirty="0" smtClean="0"/>
              <a:t> are constants and </a:t>
            </a:r>
            <a:r>
              <a:rPr lang="en-US" sz="2500" i="1" dirty="0" smtClean="0"/>
              <a:t>a</a:t>
            </a:r>
            <a:r>
              <a:rPr lang="en-US" sz="2500" dirty="0" smtClean="0"/>
              <a:t> ≠ 0.</a:t>
            </a:r>
          </a:p>
          <a:p>
            <a:pPr>
              <a:buNone/>
            </a:pPr>
            <a:endParaRPr lang="en-US" dirty="0" smtClean="0"/>
          </a:p>
          <a:p>
            <a:pPr>
              <a:buNone/>
            </a:pPr>
            <a:r>
              <a:rPr lang="en-US" dirty="0" smtClean="0"/>
              <a:t>Solve for </a:t>
            </a:r>
            <a:r>
              <a:rPr lang="en-US" i="1" dirty="0" smtClean="0"/>
              <a:t>x</a:t>
            </a:r>
            <a:r>
              <a:rPr lang="en-US" dirty="0" smtClean="0"/>
              <a:t> in the following equations.</a:t>
            </a:r>
          </a:p>
        </p:txBody>
      </p:sp>
      <p:graphicFrame>
        <p:nvGraphicFramePr>
          <p:cNvPr id="10" name="Object 9"/>
          <p:cNvGraphicFramePr>
            <a:graphicFrameLocks noChangeAspect="1"/>
          </p:cNvGraphicFramePr>
          <p:nvPr/>
        </p:nvGraphicFramePr>
        <p:xfrm>
          <a:off x="990600" y="3886200"/>
          <a:ext cx="1703387" cy="2078037"/>
        </p:xfrm>
        <a:graphic>
          <a:graphicData uri="http://schemas.openxmlformats.org/presentationml/2006/ole">
            <p:oleObj spid="_x0000_s19462" name="Equation" r:id="rId3" imgW="520560" imgH="634680" progId="Equation.3">
              <p:embed/>
            </p:oleObj>
          </a:graphicData>
        </a:graphic>
      </p:graphicFrame>
      <p:graphicFrame>
        <p:nvGraphicFramePr>
          <p:cNvPr id="11" name="Object 10"/>
          <p:cNvGraphicFramePr>
            <a:graphicFrameLocks noChangeAspect="1"/>
          </p:cNvGraphicFramePr>
          <p:nvPr/>
        </p:nvGraphicFramePr>
        <p:xfrm>
          <a:off x="4724400" y="3865563"/>
          <a:ext cx="3176588" cy="2117725"/>
        </p:xfrm>
        <a:graphic>
          <a:graphicData uri="http://schemas.openxmlformats.org/presentationml/2006/ole">
            <p:oleObj spid="_x0000_s19463" name="Equation" r:id="rId4" imgW="990360" imgH="660240" progId="Equation.3">
              <p:embed/>
            </p:oleObj>
          </a:graphicData>
        </a:graphic>
      </p:graphicFrame>
      <p:graphicFrame>
        <p:nvGraphicFramePr>
          <p:cNvPr id="12" name="Object 11"/>
          <p:cNvGraphicFramePr>
            <a:graphicFrameLocks noChangeAspect="1"/>
          </p:cNvGraphicFramePr>
          <p:nvPr/>
        </p:nvGraphicFramePr>
        <p:xfrm>
          <a:off x="1369607" y="2006958"/>
          <a:ext cx="1360714" cy="355242"/>
        </p:xfrm>
        <a:graphic>
          <a:graphicData uri="http://schemas.openxmlformats.org/presentationml/2006/ole">
            <p:oleObj spid="_x0000_s19464" name="Equation" r:id="rId5" imgW="634680" imgH="177480" progId="Equation.3">
              <p:embed/>
            </p:oleObj>
          </a:graphicData>
        </a:graphic>
      </p:graphicFrame>
      <p:sp>
        <p:nvSpPr>
          <p:cNvPr id="7" name="TextBox 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linds(horizontal)">
                                      <p:cBhvr>
                                        <p:cTn id="7" dur="1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7543800" cy="1143000"/>
          </a:xfrm>
        </p:spPr>
        <p:txBody>
          <a:bodyPr>
            <a:noAutofit/>
          </a:bodyPr>
          <a:lstStyle/>
          <a:p>
            <a:r>
              <a:rPr lang="en-US" sz="4800" dirty="0" smtClean="0"/>
              <a:t/>
            </a:r>
            <a:br>
              <a:rPr lang="en-US" sz="4800" dirty="0" smtClean="0"/>
            </a:br>
            <a:r>
              <a:rPr lang="en-US" sz="4800" dirty="0" smtClean="0"/>
              <a:t>Variables in the denominators</a:t>
            </a:r>
            <a:endParaRPr lang="en-US" sz="4800" dirty="0"/>
          </a:p>
        </p:txBody>
      </p:sp>
      <p:sp>
        <p:nvSpPr>
          <p:cNvPr id="7" name="Content Placeholder 2"/>
          <p:cNvSpPr>
            <a:spLocks noGrp="1"/>
          </p:cNvSpPr>
          <p:nvPr>
            <p:ph idx="1"/>
          </p:nvPr>
        </p:nvSpPr>
        <p:spPr>
          <a:xfrm>
            <a:off x="152400" y="1524000"/>
            <a:ext cx="8991600" cy="3276600"/>
          </a:xfrm>
        </p:spPr>
        <p:txBody>
          <a:bodyPr>
            <a:normAutofit/>
          </a:bodyPr>
          <a:lstStyle/>
          <a:p>
            <a:r>
              <a:rPr lang="en-US" dirty="0" smtClean="0"/>
              <a:t>If an equation has variables in the denominators, it is NOT a linear equation. Such equations, however, can lead to linear equations. </a:t>
            </a:r>
          </a:p>
          <a:p>
            <a:r>
              <a:rPr lang="en-US" dirty="0" smtClean="0"/>
              <a:t>We treat such equations like those with fractions. That is, we multiply both sides of the equation by a common denominator to get rid of the variables in the dominators. Ideally, we should multiply by the least common denominator.</a:t>
            </a:r>
          </a:p>
          <a:p>
            <a:endParaRPr lang="en-US" dirty="0" smtClean="0"/>
          </a:p>
          <a:p>
            <a:endParaRPr lang="en-US" dirty="0" smtClean="0"/>
          </a:p>
          <a:p>
            <a:endParaRPr lang="en-US" dirty="0" smtClean="0"/>
          </a:p>
        </p:txBody>
      </p:sp>
      <p:sp>
        <p:nvSpPr>
          <p:cNvPr id="8" name="Content Placeholder 2"/>
          <p:cNvSpPr txBox="1">
            <a:spLocks/>
          </p:cNvSpPr>
          <p:nvPr/>
        </p:nvSpPr>
        <p:spPr>
          <a:xfrm>
            <a:off x="228600" y="4648200"/>
            <a:ext cx="8229600" cy="2133600"/>
          </a:xfrm>
          <a:prstGeom prst="rect">
            <a:avLst/>
          </a:prstGeom>
        </p:spPr>
        <p:txBody>
          <a:bodyPr vert="horz">
            <a:normAutofit fontScale="92500"/>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Example: </a:t>
            </a:r>
          </a:p>
          <a:p>
            <a:pPr marL="274320" lvl="0" indent="-274320">
              <a:spcBef>
                <a:spcPct val="20000"/>
              </a:spcBef>
              <a:buClr>
                <a:schemeClr val="accent3"/>
              </a:buClr>
              <a:buSzPct val="95000"/>
              <a:buFont typeface="Wingdings 2"/>
              <a:buChar char=""/>
            </a:pP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If  our problem has</a:t>
            </a:r>
            <a:r>
              <a:rPr kumimoji="0" lang="en-US" sz="2600" b="0" i="0" u="none" strike="noStrike" kern="1200" cap="none" spc="0" normalizeH="0" noProof="0" dirty="0" smtClean="0">
                <a:ln>
                  <a:noFill/>
                </a:ln>
                <a:solidFill>
                  <a:schemeClr val="tx1"/>
                </a:solidFill>
                <a:effectLst/>
                <a:uLnTx/>
                <a:uFillTx/>
                <a:latin typeface="Calibri" pitchFamily="34" charset="0"/>
                <a:ea typeface="+mn-ea"/>
                <a:cs typeface="+mn-cs"/>
              </a:rPr>
              <a:t> x−3 in the denominator of one term</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and </a:t>
            </a:r>
            <a:r>
              <a:rPr lang="en-US" sz="2600" dirty="0" smtClean="0">
                <a:latin typeface="Calibri" pitchFamily="34" charset="0"/>
              </a:rPr>
              <a:t>x−3  in the denominator of another term</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we multiply both sides of the equation by </a:t>
            </a:r>
            <a:r>
              <a:rPr lang="en-US" sz="2600" dirty="0" smtClean="0">
                <a:latin typeface="Calibri" pitchFamily="34" charset="0"/>
              </a:rPr>
              <a:t>x−3</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After </a:t>
            </a:r>
            <a:r>
              <a:rPr lang="en-US" sz="2600" dirty="0" smtClean="0">
                <a:latin typeface="Calibri" pitchFamily="34" charset="0"/>
              </a:rPr>
              <a:t>the multiplication, the</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 terms will</a:t>
            </a:r>
            <a:r>
              <a:rPr kumimoji="0" lang="en-US" sz="2600" b="0" i="0" u="none" strike="noStrike" kern="1200" cap="none" spc="0" normalizeH="0" noProof="0" dirty="0" smtClean="0">
                <a:ln>
                  <a:noFill/>
                </a:ln>
                <a:solidFill>
                  <a:schemeClr val="tx1"/>
                </a:solidFill>
                <a:effectLst/>
                <a:uLnTx/>
                <a:uFillTx/>
                <a:latin typeface="Calibri" pitchFamily="34" charset="0"/>
                <a:ea typeface="+mn-ea"/>
                <a:cs typeface="+mn-cs"/>
              </a:rPr>
              <a:t> </a:t>
            </a:r>
            <a:r>
              <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rPr>
              <a:t>have no variables in the denominators.</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15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7">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14" dur="15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15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16" dur="150"/>
                                        <p:tgtEl>
                                          <p:spTgt spid="7">
                                            <p:txEl>
                                              <p:pRg st="1" end="1"/>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8">
                                            <p:txEl>
                                              <p:pRg st="0" end="0"/>
                                            </p:txEl>
                                          </p:spTgt>
                                        </p:tgtEl>
                                        <p:attrNameLst>
                                          <p:attrName>style.visibility</p:attrName>
                                        </p:attrNameLst>
                                      </p:cBhvr>
                                      <p:to>
                                        <p:strVal val="visible"/>
                                      </p:to>
                                    </p:set>
                                    <p:anim calcmode="discrete" valueType="clr">
                                      <p:cBhvr override="childStyle">
                                        <p:cTn id="21" dur="150"/>
                                        <p:tgtEl>
                                          <p:spTgt spid="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150"/>
                                        <p:tgtEl>
                                          <p:spTgt spid="8">
                                            <p:txEl>
                                              <p:pRg st="0" end="0"/>
                                            </p:txEl>
                                          </p:spTgt>
                                        </p:tgtEl>
                                        <p:attrNameLst>
                                          <p:attrName>fillcolor</p:attrName>
                                        </p:attrNameLst>
                                      </p:cBhvr>
                                      <p:tavLst>
                                        <p:tav tm="0">
                                          <p:val>
                                            <p:clrVal>
                                              <a:schemeClr val="accent2"/>
                                            </p:clrVal>
                                          </p:val>
                                        </p:tav>
                                        <p:tav tm="50000">
                                          <p:val>
                                            <p:clrVal>
                                              <a:schemeClr val="hlink"/>
                                            </p:clrVal>
                                          </p:val>
                                        </p:tav>
                                      </p:tavLst>
                                    </p:anim>
                                    <p:set>
                                      <p:cBhvr>
                                        <p:cTn id="23" dur="150"/>
                                        <p:tgtEl>
                                          <p:spTgt spid="8">
                                            <p:txEl>
                                              <p:pRg st="0" end="0"/>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8">
                                            <p:txEl>
                                              <p:pRg st="1" end="1"/>
                                            </p:txEl>
                                          </p:spTgt>
                                        </p:tgtEl>
                                        <p:attrNameLst>
                                          <p:attrName>style.visibility</p:attrName>
                                        </p:attrNameLst>
                                      </p:cBhvr>
                                      <p:to>
                                        <p:strVal val="visible"/>
                                      </p:to>
                                    </p:set>
                                    <p:anim calcmode="discrete" valueType="clr">
                                      <p:cBhvr override="childStyle">
                                        <p:cTn id="28" dur="150"/>
                                        <p:tgtEl>
                                          <p:spTgt spid="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150"/>
                                        <p:tgtEl>
                                          <p:spTgt spid="8">
                                            <p:txEl>
                                              <p:pRg st="1" end="1"/>
                                            </p:txEl>
                                          </p:spTgt>
                                        </p:tgtEl>
                                        <p:attrNameLst>
                                          <p:attrName>fillcolor</p:attrName>
                                        </p:attrNameLst>
                                      </p:cBhvr>
                                      <p:tavLst>
                                        <p:tav tm="0">
                                          <p:val>
                                            <p:clrVal>
                                              <a:schemeClr val="accent2"/>
                                            </p:clrVal>
                                          </p:val>
                                        </p:tav>
                                        <p:tav tm="50000">
                                          <p:val>
                                            <p:clrVal>
                                              <a:schemeClr val="hlink"/>
                                            </p:clrVal>
                                          </p:val>
                                        </p:tav>
                                      </p:tavLst>
                                    </p:anim>
                                    <p:set>
                                      <p:cBhvr>
                                        <p:cTn id="30" dur="150"/>
                                        <p:tgtEl>
                                          <p:spTgt spid="8">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8600"/>
            <a:ext cx="8763000" cy="1371600"/>
          </a:xfrm>
        </p:spPr>
        <p:txBody>
          <a:bodyPr>
            <a:noAutofit/>
          </a:bodyPr>
          <a:lstStyle/>
          <a:p>
            <a:r>
              <a:rPr lang="en-US" sz="4400" dirty="0" smtClean="0"/>
              <a:t>1.1.2(D) Variables in the denominators</a:t>
            </a:r>
            <a:endParaRPr lang="en-US" sz="4400" dirty="0"/>
          </a:p>
        </p:txBody>
      </p:sp>
      <p:graphicFrame>
        <p:nvGraphicFramePr>
          <p:cNvPr id="5" name="Object 4"/>
          <p:cNvGraphicFramePr>
            <a:graphicFrameLocks noChangeAspect="1"/>
          </p:cNvGraphicFramePr>
          <p:nvPr/>
        </p:nvGraphicFramePr>
        <p:xfrm>
          <a:off x="5295900" y="1752600"/>
          <a:ext cx="1982788" cy="787400"/>
        </p:xfrm>
        <a:graphic>
          <a:graphicData uri="http://schemas.openxmlformats.org/presentationml/2006/ole">
            <p:oleObj spid="_x0000_s52226" name="Equation" r:id="rId3" imgW="990360" imgH="393480" progId="Equation.3">
              <p:embed/>
            </p:oleObj>
          </a:graphicData>
        </a:graphic>
      </p:graphicFrame>
      <p:graphicFrame>
        <p:nvGraphicFramePr>
          <p:cNvPr id="6" name="Object 5"/>
          <p:cNvGraphicFramePr>
            <a:graphicFrameLocks noChangeAspect="1"/>
          </p:cNvGraphicFramePr>
          <p:nvPr/>
        </p:nvGraphicFramePr>
        <p:xfrm>
          <a:off x="4427538" y="2971800"/>
          <a:ext cx="3821112" cy="801688"/>
        </p:xfrm>
        <a:graphic>
          <a:graphicData uri="http://schemas.openxmlformats.org/presentationml/2006/ole">
            <p:oleObj spid="_x0000_s52227" name="Equation" r:id="rId4" imgW="2019240" imgH="431640" progId="Equation.3">
              <p:embed/>
            </p:oleObj>
          </a:graphicData>
        </a:graphic>
      </p:graphicFrame>
      <p:graphicFrame>
        <p:nvGraphicFramePr>
          <p:cNvPr id="7" name="Object 6"/>
          <p:cNvGraphicFramePr>
            <a:graphicFrameLocks noChangeAspect="1"/>
          </p:cNvGraphicFramePr>
          <p:nvPr/>
        </p:nvGraphicFramePr>
        <p:xfrm>
          <a:off x="4870450" y="5360412"/>
          <a:ext cx="2451100" cy="531813"/>
        </p:xfrm>
        <a:graphic>
          <a:graphicData uri="http://schemas.openxmlformats.org/presentationml/2006/ole">
            <p:oleObj spid="_x0000_s52228" name="Equation" r:id="rId5" imgW="939600" imgH="203040" progId="Equation.3">
              <p:embed/>
            </p:oleObj>
          </a:graphicData>
        </a:graphic>
      </p:graphicFrame>
      <p:sp>
        <p:nvSpPr>
          <p:cNvPr id="12" name="TextBox 11"/>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457200" y="2885182"/>
            <a:ext cx="3733800" cy="1077218"/>
          </a:xfrm>
          <a:prstGeom prst="rect">
            <a:avLst/>
          </a:prstGeom>
          <a:noFill/>
        </p:spPr>
        <p:txBody>
          <a:bodyPr wrap="square" rtlCol="0">
            <a:spAutoFit/>
          </a:bodyPr>
          <a:lstStyle/>
          <a:p>
            <a:r>
              <a:rPr lang="en-US" sz="3200" dirty="0" smtClean="0">
                <a:latin typeface="+mj-lt"/>
              </a:rPr>
              <a:t>Multiply both sides by (x</a:t>
            </a:r>
            <a:r>
              <a:rPr lang="en-US" sz="3200" dirty="0" smtClean="0">
                <a:latin typeface="Calibri" pitchFamily="34" charset="0"/>
              </a:rPr>
              <a:t> −3</a:t>
            </a:r>
            <a:r>
              <a:rPr lang="en-US" sz="3200" dirty="0" smtClean="0">
                <a:latin typeface="+mj-lt"/>
              </a:rPr>
              <a:t>)</a:t>
            </a:r>
            <a:endParaRPr lang="en-US" sz="3200" dirty="0">
              <a:latin typeface="+mj-lt"/>
            </a:endParaRPr>
          </a:p>
        </p:txBody>
      </p:sp>
      <p:graphicFrame>
        <p:nvGraphicFramePr>
          <p:cNvPr id="48144" name="Object 16"/>
          <p:cNvGraphicFramePr>
            <a:graphicFrameLocks noChangeAspect="1"/>
          </p:cNvGraphicFramePr>
          <p:nvPr/>
        </p:nvGraphicFramePr>
        <p:xfrm>
          <a:off x="3857625" y="4151312"/>
          <a:ext cx="4710113" cy="801688"/>
        </p:xfrm>
        <a:graphic>
          <a:graphicData uri="http://schemas.openxmlformats.org/presentationml/2006/ole">
            <p:oleObj spid="_x0000_s52229" name="Equation" r:id="rId6" imgW="2489040" imgH="431640" progId="Equation.3">
              <p:embed/>
            </p:oleObj>
          </a:graphicData>
        </a:graphic>
      </p:graphicFrame>
      <p:sp>
        <p:nvSpPr>
          <p:cNvPr id="9" name="TextBox 8"/>
          <p:cNvSpPr txBox="1"/>
          <p:nvPr/>
        </p:nvSpPr>
        <p:spPr>
          <a:xfrm>
            <a:off x="457200" y="5968425"/>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0" name="TextBox 9"/>
          <p:cNvSpPr txBox="1"/>
          <p:nvPr/>
        </p:nvSpPr>
        <p:spPr>
          <a:xfrm>
            <a:off x="304800" y="4252337"/>
            <a:ext cx="3733800" cy="584775"/>
          </a:xfrm>
          <a:prstGeom prst="rect">
            <a:avLst/>
          </a:prstGeom>
          <a:noFill/>
        </p:spPr>
        <p:txBody>
          <a:bodyPr wrap="square" rtlCol="0">
            <a:spAutoFit/>
          </a:bodyPr>
          <a:lstStyle/>
          <a:p>
            <a:r>
              <a:rPr lang="en-US" sz="3200" dirty="0" smtClean="0">
                <a:latin typeface="+mj-lt"/>
              </a:rPr>
              <a:t>Distribute the (</a:t>
            </a:r>
            <a:r>
              <a:rPr lang="en-US" sz="3200" dirty="0" smtClean="0">
                <a:latin typeface="Calibri" pitchFamily="34" charset="0"/>
              </a:rPr>
              <a:t>x−3)</a:t>
            </a:r>
            <a:r>
              <a:rPr lang="en-US" sz="3200" dirty="0" smtClean="0">
                <a:latin typeface="+mj-lt"/>
              </a:rPr>
              <a:t> </a:t>
            </a:r>
            <a:endParaRPr lang="en-US" sz="3200" dirty="0">
              <a:latin typeface="+mj-lt"/>
            </a:endParaRPr>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strips(downLeft)">
                                      <p:cBhvr>
                                        <p:cTn id="4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545012" y="1429319"/>
          <a:ext cx="3532188" cy="856681"/>
        </p:xfrm>
        <a:graphic>
          <a:graphicData uri="http://schemas.openxmlformats.org/presentationml/2006/ole">
            <p:oleObj spid="_x0000_s70658" name="Equation" r:id="rId3" imgW="1726920" imgH="419040" progId="Equation.3">
              <p:embed/>
            </p:oleObj>
          </a:graphicData>
        </a:graphic>
      </p:graphicFrame>
      <p:graphicFrame>
        <p:nvGraphicFramePr>
          <p:cNvPr id="6" name="Object 5"/>
          <p:cNvGraphicFramePr>
            <a:graphicFrameLocks noChangeAspect="1"/>
          </p:cNvGraphicFramePr>
          <p:nvPr/>
        </p:nvGraphicFramePr>
        <p:xfrm>
          <a:off x="2971800" y="2895600"/>
          <a:ext cx="6019800" cy="990600"/>
        </p:xfrm>
        <a:graphic>
          <a:graphicData uri="http://schemas.openxmlformats.org/presentationml/2006/ole">
            <p:oleObj spid="_x0000_s70659" name="Equation" r:id="rId4" imgW="3504960" imgH="457200" progId="Equation.3">
              <p:embed/>
            </p:oleObj>
          </a:graphicData>
        </a:graphic>
      </p:graphicFrame>
      <p:graphicFrame>
        <p:nvGraphicFramePr>
          <p:cNvPr id="7" name="Object 6"/>
          <p:cNvGraphicFramePr>
            <a:graphicFrameLocks noChangeAspect="1"/>
          </p:cNvGraphicFramePr>
          <p:nvPr/>
        </p:nvGraphicFramePr>
        <p:xfrm>
          <a:off x="2971800" y="5564187"/>
          <a:ext cx="3444875" cy="531813"/>
        </p:xfrm>
        <a:graphic>
          <a:graphicData uri="http://schemas.openxmlformats.org/presentationml/2006/ole">
            <p:oleObj spid="_x0000_s70660" name="Equation" r:id="rId5" imgW="1320480" imgH="203040" progId="Equation.3">
              <p:embed/>
            </p:oleObj>
          </a:graphicData>
        </a:graphic>
      </p:graphicFrame>
      <p:sp>
        <p:nvSpPr>
          <p:cNvPr id="12" name="TextBox 11"/>
          <p:cNvSpPr txBox="1"/>
          <p:nvPr/>
        </p:nvSpPr>
        <p:spPr>
          <a:xfrm>
            <a:off x="506412" y="150552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3" name="TextBox 12"/>
          <p:cNvSpPr txBox="1"/>
          <p:nvPr/>
        </p:nvSpPr>
        <p:spPr>
          <a:xfrm>
            <a:off x="152400" y="2310825"/>
            <a:ext cx="7086600" cy="584775"/>
          </a:xfrm>
          <a:prstGeom prst="rect">
            <a:avLst/>
          </a:prstGeom>
          <a:noFill/>
        </p:spPr>
        <p:txBody>
          <a:bodyPr wrap="square" rtlCol="0">
            <a:spAutoFit/>
          </a:bodyPr>
          <a:lstStyle/>
          <a:p>
            <a:r>
              <a:rPr lang="en-US" sz="3200" dirty="0" smtClean="0">
                <a:latin typeface="+mj-lt"/>
              </a:rPr>
              <a:t>Multiply both sides by (x</a:t>
            </a:r>
            <a:r>
              <a:rPr lang="en-US" sz="3200" dirty="0" smtClean="0">
                <a:latin typeface="Calibri" pitchFamily="34" charset="0"/>
              </a:rPr>
              <a:t> −1</a:t>
            </a:r>
            <a:r>
              <a:rPr lang="en-US" sz="3200" dirty="0" smtClean="0">
                <a:latin typeface="+mj-lt"/>
              </a:rPr>
              <a:t>)(x+2)</a:t>
            </a:r>
            <a:endParaRPr lang="en-US" sz="3200" dirty="0">
              <a:latin typeface="+mj-lt"/>
            </a:endParaRPr>
          </a:p>
        </p:txBody>
      </p:sp>
      <p:graphicFrame>
        <p:nvGraphicFramePr>
          <p:cNvPr id="48144" name="Object 16"/>
          <p:cNvGraphicFramePr>
            <a:graphicFrameLocks noChangeAspect="1"/>
          </p:cNvGraphicFramePr>
          <p:nvPr/>
        </p:nvGraphicFramePr>
        <p:xfrm>
          <a:off x="1332963" y="4408488"/>
          <a:ext cx="7696200" cy="1001712"/>
        </p:xfrm>
        <a:graphic>
          <a:graphicData uri="http://schemas.openxmlformats.org/presentationml/2006/ole">
            <p:oleObj spid="_x0000_s70661" name="Equation" r:id="rId6" imgW="4394160" imgH="457200" progId="Equation.3">
              <p:embed/>
            </p:oleObj>
          </a:graphicData>
        </a:graphic>
      </p:graphicFrame>
      <p:sp>
        <p:nvSpPr>
          <p:cNvPr id="9" name="TextBox 8"/>
          <p:cNvSpPr txBox="1"/>
          <p:nvPr/>
        </p:nvSpPr>
        <p:spPr>
          <a:xfrm>
            <a:off x="457200" y="6044625"/>
            <a:ext cx="8153400" cy="584775"/>
          </a:xfrm>
          <a:prstGeom prst="rect">
            <a:avLst/>
          </a:prstGeom>
          <a:noFill/>
        </p:spPr>
        <p:txBody>
          <a:bodyPr wrap="square" rtlCol="0">
            <a:spAutoFit/>
          </a:bodyPr>
          <a:lstStyle/>
          <a:p>
            <a:r>
              <a:rPr lang="en-US" sz="3200" dirty="0" smtClean="0">
                <a:latin typeface="+mj-lt"/>
              </a:rPr>
              <a:t>The problem is now in a form you can solve.</a:t>
            </a:r>
            <a:endParaRPr lang="en-US" sz="3200" dirty="0">
              <a:latin typeface="+mj-lt"/>
            </a:endParaRPr>
          </a:p>
        </p:txBody>
      </p:sp>
      <p:sp>
        <p:nvSpPr>
          <p:cNvPr id="10" name="TextBox 9"/>
          <p:cNvSpPr txBox="1"/>
          <p:nvPr/>
        </p:nvSpPr>
        <p:spPr>
          <a:xfrm>
            <a:off x="228600" y="3834825"/>
            <a:ext cx="4267200" cy="584775"/>
          </a:xfrm>
          <a:prstGeom prst="rect">
            <a:avLst/>
          </a:prstGeom>
          <a:noFill/>
        </p:spPr>
        <p:txBody>
          <a:bodyPr wrap="square" rtlCol="0">
            <a:spAutoFit/>
          </a:bodyPr>
          <a:lstStyle/>
          <a:p>
            <a:r>
              <a:rPr lang="en-US" sz="3200" dirty="0" smtClean="0">
                <a:latin typeface="+mj-lt"/>
              </a:rPr>
              <a:t>Distribute the (</a:t>
            </a:r>
            <a:r>
              <a:rPr lang="en-US" sz="3200" dirty="0" smtClean="0">
                <a:latin typeface="Calibri" pitchFamily="34" charset="0"/>
              </a:rPr>
              <a:t>x−1)(x+2)</a:t>
            </a:r>
            <a:r>
              <a:rPr lang="en-US" sz="3200" dirty="0" smtClean="0">
                <a:latin typeface="+mj-lt"/>
              </a:rPr>
              <a:t> </a:t>
            </a:r>
            <a:endParaRPr lang="en-US" sz="3200" dirty="0">
              <a:latin typeface="+mj-lt"/>
            </a:endParaRPr>
          </a:p>
        </p:txBody>
      </p:sp>
      <p:sp>
        <p:nvSpPr>
          <p:cNvPr id="14" name="Title 1"/>
          <p:cNvSpPr>
            <a:spLocks noGrp="1"/>
          </p:cNvSpPr>
          <p:nvPr>
            <p:ph type="title"/>
          </p:nvPr>
        </p:nvSpPr>
        <p:spPr>
          <a:xfrm>
            <a:off x="152400" y="100884"/>
            <a:ext cx="8991600" cy="1371600"/>
          </a:xfrm>
        </p:spPr>
        <p:txBody>
          <a:bodyPr>
            <a:noAutofit/>
          </a:bodyPr>
          <a:lstStyle/>
          <a:p>
            <a:r>
              <a:rPr lang="en-US" sz="4400" dirty="0" smtClean="0"/>
              <a:t>Example:</a:t>
            </a:r>
            <a:r>
              <a:rPr lang="en-US" sz="3600" dirty="0" smtClean="0"/>
              <a:t> </a:t>
            </a:r>
            <a:r>
              <a:rPr lang="en-US" sz="3400" dirty="0" smtClean="0"/>
              <a:t>With variables in in the denominators</a:t>
            </a:r>
            <a:endParaRPr lang="en-US" sz="3400" dirty="0"/>
          </a:p>
        </p:txBody>
      </p:sp>
      <p:sp>
        <p:nvSpPr>
          <p:cNvPr id="11" name="TextBox 10"/>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randombar(horizontal)">
                                      <p:cBhvr>
                                        <p:cTn id="15" dur="20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randombar(horizontal)">
                                      <p:cBhvr>
                                        <p:cTn id="25" dur="20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48144"/>
                                        </p:tgtEl>
                                        <p:attrNameLst>
                                          <p:attrName>style.visibility</p:attrName>
                                        </p:attrNameLst>
                                      </p:cBhvr>
                                      <p:to>
                                        <p:strVal val="visible"/>
                                      </p:to>
                                    </p:set>
                                    <p:animEffect transition="in" filter="randombar(horizontal)">
                                      <p:cBhvr>
                                        <p:cTn id="30" dur="2000"/>
                                        <p:tgtEl>
                                          <p:spTgt spid="48144"/>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randombar(horizontal)">
                                      <p:cBhvr>
                                        <p:cTn id="35" dur="20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grpId="0" nodeType="click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strips(downLeft)">
                                      <p:cBhvr>
                                        <p:cTn id="40"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9" grpId="0"/>
      <p:bldP spid="1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738688" y="1708150"/>
          <a:ext cx="3143250" cy="806450"/>
        </p:xfrm>
        <a:graphic>
          <a:graphicData uri="http://schemas.openxmlformats.org/presentationml/2006/ole">
            <p:oleObj spid="_x0000_s74754" name="Equation" r:id="rId3" imgW="1536480" imgH="393480" progId="Equation.3">
              <p:embed/>
            </p:oleObj>
          </a:graphicData>
        </a:graphic>
      </p:graphicFrame>
      <p:sp>
        <p:nvSpPr>
          <p:cNvPr id="12" name="TextBox 11"/>
          <p:cNvSpPr txBox="1"/>
          <p:nvPr/>
        </p:nvSpPr>
        <p:spPr>
          <a:xfrm>
            <a:off x="506412" y="175952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4" name="Title 1"/>
          <p:cNvSpPr>
            <a:spLocks noGrp="1"/>
          </p:cNvSpPr>
          <p:nvPr>
            <p:ph type="title"/>
          </p:nvPr>
        </p:nvSpPr>
        <p:spPr>
          <a:xfrm>
            <a:off x="125568" y="100884"/>
            <a:ext cx="9094632" cy="1371600"/>
          </a:xfrm>
        </p:spPr>
        <p:txBody>
          <a:bodyPr>
            <a:noAutofit/>
          </a:bodyPr>
          <a:lstStyle/>
          <a:p>
            <a:r>
              <a:rPr lang="en-US" sz="4400" dirty="0" smtClean="0"/>
              <a:t>Example:</a:t>
            </a:r>
            <a:r>
              <a:rPr lang="en-US" sz="3600" dirty="0" smtClean="0"/>
              <a:t> </a:t>
            </a:r>
            <a:r>
              <a:rPr lang="en-US" sz="3400" dirty="0" smtClean="0"/>
              <a:t>With variables in in the denominators</a:t>
            </a:r>
            <a:endParaRPr lang="en-US" sz="3400" dirty="0"/>
          </a:p>
        </p:txBody>
      </p:sp>
      <p:sp>
        <p:nvSpPr>
          <p:cNvPr id="11" name="Content Placeholder 2"/>
          <p:cNvSpPr>
            <a:spLocks noGrp="1"/>
          </p:cNvSpPr>
          <p:nvPr>
            <p:ph idx="1"/>
          </p:nvPr>
        </p:nvSpPr>
        <p:spPr>
          <a:xfrm>
            <a:off x="76200" y="2743200"/>
            <a:ext cx="8915400" cy="1600200"/>
          </a:xfrm>
        </p:spPr>
        <p:txBody>
          <a:bodyPr>
            <a:normAutofit/>
          </a:bodyPr>
          <a:lstStyle/>
          <a:p>
            <a:pPr>
              <a:buNone/>
            </a:pPr>
            <a:r>
              <a:rPr lang="en-US" dirty="0" smtClean="0">
                <a:solidFill>
                  <a:srgbClr val="00B050"/>
                </a:solidFill>
              </a:rPr>
              <a:t>The denominator </a:t>
            </a:r>
            <a:r>
              <a:rPr lang="en-US" i="1" dirty="0" smtClean="0">
                <a:solidFill>
                  <a:schemeClr val="tx1">
                    <a:lumMod val="95000"/>
                    <a:lumOff val="5000"/>
                  </a:schemeClr>
                </a:solidFill>
              </a:rPr>
              <a:t>x</a:t>
            </a:r>
            <a:r>
              <a:rPr lang="en-US" baseline="30000" dirty="0" smtClean="0">
                <a:solidFill>
                  <a:schemeClr val="tx1">
                    <a:lumMod val="95000"/>
                    <a:lumOff val="5000"/>
                  </a:schemeClr>
                </a:solidFill>
              </a:rPr>
              <a:t>2</a:t>
            </a:r>
            <a:r>
              <a:rPr lang="en-US" dirty="0" smtClean="0">
                <a:solidFill>
                  <a:schemeClr val="tx1">
                    <a:lumMod val="95000"/>
                    <a:lumOff val="5000"/>
                  </a:schemeClr>
                </a:solidFill>
              </a:rPr>
              <a:t>+</a:t>
            </a:r>
            <a:r>
              <a:rPr lang="en-US" i="1" dirty="0" smtClean="0">
                <a:solidFill>
                  <a:schemeClr val="tx1">
                    <a:lumMod val="95000"/>
                    <a:lumOff val="5000"/>
                  </a:schemeClr>
                </a:solidFill>
              </a:rPr>
              <a:t>x</a:t>
            </a:r>
            <a:r>
              <a:rPr lang="en-US" dirty="0" smtClean="0">
                <a:solidFill>
                  <a:schemeClr val="tx1">
                    <a:lumMod val="95000"/>
                    <a:lumOff val="5000"/>
                  </a:schemeClr>
                </a:solidFill>
              </a:rPr>
              <a:t>−2</a:t>
            </a:r>
            <a:r>
              <a:rPr lang="en-US" dirty="0" smtClean="0">
                <a:solidFill>
                  <a:srgbClr val="00B050"/>
                </a:solidFill>
              </a:rPr>
              <a:t> on the right-hand-side of the equation </a:t>
            </a:r>
          </a:p>
          <a:p>
            <a:pPr>
              <a:buNone/>
            </a:pPr>
            <a:r>
              <a:rPr lang="en-US" dirty="0" smtClean="0">
                <a:solidFill>
                  <a:srgbClr val="00B050"/>
                </a:solidFill>
              </a:rPr>
              <a:t>is not factored. That makes it difficult to find the least common </a:t>
            </a:r>
          </a:p>
          <a:p>
            <a:pPr>
              <a:buNone/>
            </a:pPr>
            <a:r>
              <a:rPr lang="en-US" dirty="0" smtClean="0">
                <a:solidFill>
                  <a:srgbClr val="00B050"/>
                </a:solidFill>
              </a:rPr>
              <a:t>denominator. Therefore, we first factor </a:t>
            </a:r>
            <a:r>
              <a:rPr lang="en-US" i="1" dirty="0" smtClean="0">
                <a:solidFill>
                  <a:schemeClr val="tx1">
                    <a:lumMod val="95000"/>
                    <a:lumOff val="5000"/>
                  </a:schemeClr>
                </a:solidFill>
              </a:rPr>
              <a:t>x</a:t>
            </a:r>
            <a:r>
              <a:rPr lang="en-US" baseline="30000" dirty="0" smtClean="0">
                <a:solidFill>
                  <a:schemeClr val="tx1">
                    <a:lumMod val="95000"/>
                    <a:lumOff val="5000"/>
                  </a:schemeClr>
                </a:solidFill>
              </a:rPr>
              <a:t>2</a:t>
            </a:r>
            <a:r>
              <a:rPr lang="en-US" dirty="0" smtClean="0">
                <a:solidFill>
                  <a:schemeClr val="tx1">
                    <a:lumMod val="95000"/>
                    <a:lumOff val="5000"/>
                  </a:schemeClr>
                </a:solidFill>
              </a:rPr>
              <a:t>+</a:t>
            </a:r>
            <a:r>
              <a:rPr lang="en-US" i="1" dirty="0" smtClean="0">
                <a:solidFill>
                  <a:schemeClr val="tx1">
                    <a:lumMod val="95000"/>
                    <a:lumOff val="5000"/>
                  </a:schemeClr>
                </a:solidFill>
              </a:rPr>
              <a:t>x</a:t>
            </a:r>
            <a:r>
              <a:rPr lang="en-US" dirty="0" smtClean="0">
                <a:solidFill>
                  <a:schemeClr val="tx1">
                    <a:lumMod val="95000"/>
                    <a:lumOff val="5000"/>
                  </a:schemeClr>
                </a:solidFill>
              </a:rPr>
              <a:t>−2</a:t>
            </a:r>
            <a:r>
              <a:rPr lang="en-US" dirty="0" smtClean="0">
                <a:solidFill>
                  <a:srgbClr val="00B050"/>
                </a:solidFill>
              </a:rPr>
              <a:t>.</a:t>
            </a:r>
          </a:p>
        </p:txBody>
      </p:sp>
      <p:graphicFrame>
        <p:nvGraphicFramePr>
          <p:cNvPr id="16" name="Object 15"/>
          <p:cNvGraphicFramePr>
            <a:graphicFrameLocks noChangeAspect="1"/>
          </p:cNvGraphicFramePr>
          <p:nvPr/>
        </p:nvGraphicFramePr>
        <p:xfrm>
          <a:off x="5110163" y="4343400"/>
          <a:ext cx="2967037" cy="908050"/>
        </p:xfrm>
        <a:graphic>
          <a:graphicData uri="http://schemas.openxmlformats.org/presentationml/2006/ole">
            <p:oleObj spid="_x0000_s74759" name="Equation" r:id="rId4" imgW="1726920" imgH="419040" progId="Equation.3">
              <p:embed/>
            </p:oleObj>
          </a:graphicData>
        </a:graphic>
      </p:graphicFrame>
      <p:sp>
        <p:nvSpPr>
          <p:cNvPr id="17" name="TextBox 16"/>
          <p:cNvSpPr txBox="1"/>
          <p:nvPr/>
        </p:nvSpPr>
        <p:spPr>
          <a:xfrm>
            <a:off x="307974" y="4520625"/>
            <a:ext cx="4568825" cy="584775"/>
          </a:xfrm>
          <a:prstGeom prst="rect">
            <a:avLst/>
          </a:prstGeom>
          <a:noFill/>
        </p:spPr>
        <p:txBody>
          <a:bodyPr wrap="square" rtlCol="0">
            <a:spAutoFit/>
          </a:bodyPr>
          <a:lstStyle/>
          <a:p>
            <a:r>
              <a:rPr lang="en-US" sz="3200" dirty="0" smtClean="0">
                <a:latin typeface="+mj-lt"/>
              </a:rPr>
              <a:t>Equation after factoring</a:t>
            </a:r>
            <a:endParaRPr lang="en-US" sz="3200" dirty="0">
              <a:latin typeface="+mj-lt"/>
            </a:endParaRPr>
          </a:p>
        </p:txBody>
      </p:sp>
      <p:sp>
        <p:nvSpPr>
          <p:cNvPr id="18" name="TextBox 17"/>
          <p:cNvSpPr txBox="1"/>
          <p:nvPr/>
        </p:nvSpPr>
        <p:spPr>
          <a:xfrm>
            <a:off x="304800" y="5816025"/>
            <a:ext cx="8686800" cy="584775"/>
          </a:xfrm>
          <a:prstGeom prst="rect">
            <a:avLst/>
          </a:prstGeom>
          <a:noFill/>
        </p:spPr>
        <p:txBody>
          <a:bodyPr wrap="square" rtlCol="0">
            <a:spAutoFit/>
          </a:bodyPr>
          <a:lstStyle/>
          <a:p>
            <a:r>
              <a:rPr lang="en-US" sz="3200" dirty="0" smtClean="0">
                <a:latin typeface="+mj-lt"/>
              </a:rPr>
              <a:t>That is the starting equation on the previous slide.</a:t>
            </a:r>
            <a:endParaRPr lang="en-US" sz="3200" dirty="0">
              <a:latin typeface="+mj-lt"/>
            </a:endParaRPr>
          </a:p>
        </p:txBody>
      </p:sp>
      <p:sp>
        <p:nvSpPr>
          <p:cNvPr id="9" name="TextBox 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slide(fromBottom)">
                                      <p:cBhvr>
                                        <p:cTn id="10" dur="1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11">
                                            <p:txEl>
                                              <p:pRg st="0" end="0"/>
                                            </p:txEl>
                                          </p:spTgt>
                                        </p:tgtEl>
                                        <p:attrNameLst>
                                          <p:attrName>style.visibility</p:attrName>
                                        </p:attrNameLst>
                                      </p:cBhvr>
                                      <p:to>
                                        <p:strVal val="visible"/>
                                      </p:to>
                                    </p:set>
                                    <p:anim calcmode="discrete" valueType="clr">
                                      <p:cBhvr override="childStyle">
                                        <p:cTn id="15" dur="80"/>
                                        <p:tgtEl>
                                          <p:spTgt spid="11">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11">
                                            <p:txEl>
                                              <p:pRg st="0" end="0"/>
                                            </p:txEl>
                                          </p:spTgt>
                                        </p:tgtEl>
                                        <p:attrNameLst>
                                          <p:attrName>fillcolor</p:attrName>
                                        </p:attrNameLst>
                                      </p:cBhvr>
                                      <p:tavLst>
                                        <p:tav tm="0">
                                          <p:val>
                                            <p:clrVal>
                                              <a:schemeClr val="accent2"/>
                                            </p:clrVal>
                                          </p:val>
                                        </p:tav>
                                        <p:tav tm="50000">
                                          <p:val>
                                            <p:clrVal>
                                              <a:schemeClr val="hlink"/>
                                            </p:clrVal>
                                          </p:val>
                                        </p:tav>
                                      </p:tavLst>
                                    </p:anim>
                                    <p:set>
                                      <p:cBhvr>
                                        <p:cTn id="17" dur="80"/>
                                        <p:tgtEl>
                                          <p:spTgt spid="11">
                                            <p:txEl>
                                              <p:pRg st="0" end="0"/>
                                            </p:txEl>
                                          </p:spTgt>
                                        </p:tgtEl>
                                        <p:attrNameLst>
                                          <p:attrName>fill.type</p:attrName>
                                        </p:attrNameLst>
                                      </p:cBhvr>
                                      <p:to>
                                        <p:strVal val="solid"/>
                                      </p:to>
                                    </p:set>
                                  </p:childTnLst>
                                </p:cTn>
                              </p:par>
                            </p:childTnLst>
                          </p:cTn>
                        </p:par>
                        <p:par>
                          <p:cTn id="18" fill="hold">
                            <p:stCondLst>
                              <p:cond delay="2160"/>
                            </p:stCondLst>
                            <p:childTnLst>
                              <p:par>
                                <p:cTn id="19" presetID="27" presetClass="entr" presetSubtype="0" fill="hold" grpId="0" nodeType="afterEffect">
                                  <p:stCondLst>
                                    <p:cond delay="0"/>
                                  </p:stCondLst>
                                  <p:iterate type="lt">
                                    <p:tmPct val="50000"/>
                                  </p:iterate>
                                  <p:childTnLst>
                                    <p:set>
                                      <p:cBhvr>
                                        <p:cTn id="20" dur="1" fill="hold">
                                          <p:stCondLst>
                                            <p:cond delay="0"/>
                                          </p:stCondLst>
                                        </p:cTn>
                                        <p:tgtEl>
                                          <p:spTgt spid="11">
                                            <p:txEl>
                                              <p:pRg st="1" end="1"/>
                                            </p:txEl>
                                          </p:spTgt>
                                        </p:tgtEl>
                                        <p:attrNameLst>
                                          <p:attrName>style.visibility</p:attrName>
                                        </p:attrNameLst>
                                      </p:cBhvr>
                                      <p:to>
                                        <p:strVal val="visible"/>
                                      </p:to>
                                    </p:set>
                                    <p:anim calcmode="discrete" valueType="clr">
                                      <p:cBhvr override="childStyle">
                                        <p:cTn id="21" dur="80"/>
                                        <p:tgtEl>
                                          <p:spTgt spid="11">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11">
                                            <p:txEl>
                                              <p:pRg st="1" end="1"/>
                                            </p:txEl>
                                          </p:spTgt>
                                        </p:tgtEl>
                                        <p:attrNameLst>
                                          <p:attrName>fillcolor</p:attrName>
                                        </p:attrNameLst>
                                      </p:cBhvr>
                                      <p:tavLst>
                                        <p:tav tm="0">
                                          <p:val>
                                            <p:clrVal>
                                              <a:schemeClr val="accent2"/>
                                            </p:clrVal>
                                          </p:val>
                                        </p:tav>
                                        <p:tav tm="50000">
                                          <p:val>
                                            <p:clrVal>
                                              <a:schemeClr val="hlink"/>
                                            </p:clrVal>
                                          </p:val>
                                        </p:tav>
                                      </p:tavLst>
                                    </p:anim>
                                    <p:set>
                                      <p:cBhvr>
                                        <p:cTn id="23" dur="80"/>
                                        <p:tgtEl>
                                          <p:spTgt spid="11">
                                            <p:txEl>
                                              <p:pRg st="1" end="1"/>
                                            </p:txEl>
                                          </p:spTgt>
                                        </p:tgtEl>
                                        <p:attrNameLst>
                                          <p:attrName>fill.type</p:attrName>
                                        </p:attrNameLst>
                                      </p:cBhvr>
                                      <p:to>
                                        <p:strVal val="solid"/>
                                      </p:to>
                                    </p:set>
                                  </p:childTnLst>
                                </p:cTn>
                              </p:par>
                            </p:childTnLst>
                          </p:cTn>
                        </p:par>
                        <p:par>
                          <p:cTn id="24" fill="hold">
                            <p:stCondLst>
                              <p:cond delay="4360"/>
                            </p:stCondLst>
                            <p:childTnLst>
                              <p:par>
                                <p:cTn id="25" presetID="27" presetClass="entr" presetSubtype="0" fill="hold" grpId="0" nodeType="afterEffect">
                                  <p:stCondLst>
                                    <p:cond delay="0"/>
                                  </p:stCondLst>
                                  <p:iterate type="lt">
                                    <p:tmPct val="50000"/>
                                  </p:iterate>
                                  <p:childTnLst>
                                    <p:set>
                                      <p:cBhvr>
                                        <p:cTn id="26" dur="1" fill="hold">
                                          <p:stCondLst>
                                            <p:cond delay="0"/>
                                          </p:stCondLst>
                                        </p:cTn>
                                        <p:tgtEl>
                                          <p:spTgt spid="11">
                                            <p:txEl>
                                              <p:pRg st="2" end="2"/>
                                            </p:txEl>
                                          </p:spTgt>
                                        </p:tgtEl>
                                        <p:attrNameLst>
                                          <p:attrName>style.visibility</p:attrName>
                                        </p:attrNameLst>
                                      </p:cBhvr>
                                      <p:to>
                                        <p:strVal val="visible"/>
                                      </p:to>
                                    </p:set>
                                    <p:anim calcmode="discrete" valueType="clr">
                                      <p:cBhvr override="childStyle">
                                        <p:cTn id="27" dur="80"/>
                                        <p:tgtEl>
                                          <p:spTgt spid="11">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11">
                                            <p:txEl>
                                              <p:pRg st="2" end="2"/>
                                            </p:txEl>
                                          </p:spTgt>
                                        </p:tgtEl>
                                        <p:attrNameLst>
                                          <p:attrName>fillcolor</p:attrName>
                                        </p:attrNameLst>
                                      </p:cBhvr>
                                      <p:tavLst>
                                        <p:tav tm="0">
                                          <p:val>
                                            <p:clrVal>
                                              <a:schemeClr val="accent2"/>
                                            </p:clrVal>
                                          </p:val>
                                        </p:tav>
                                        <p:tav tm="50000">
                                          <p:val>
                                            <p:clrVal>
                                              <a:schemeClr val="hlink"/>
                                            </p:clrVal>
                                          </p:val>
                                        </p:tav>
                                      </p:tavLst>
                                    </p:anim>
                                    <p:set>
                                      <p:cBhvr>
                                        <p:cTn id="29" dur="80"/>
                                        <p:tgtEl>
                                          <p:spTgt spid="11">
                                            <p:txEl>
                                              <p:pRg st="2" end="2"/>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7"/>
                                        </p:tgtEl>
                                        <p:attrNameLst>
                                          <p:attrName>style.visibility</p:attrName>
                                        </p:attrNameLst>
                                      </p:cBhvr>
                                      <p:to>
                                        <p:strVal val="visible"/>
                                      </p:to>
                                    </p:set>
                                    <p:animEffect transition="in" filter="randombar(horizontal)">
                                      <p:cBhvr>
                                        <p:cTn id="34" dur="2000"/>
                                        <p:tgtEl>
                                          <p:spTgt spid="17"/>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nodeType="click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randombar(horizontal)">
                                      <p:cBhvr>
                                        <p:cTn id="39" dur="2000"/>
                                        <p:tgtEl>
                                          <p:spTgt spid="16"/>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12"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Effect transition="in" filter="strips(downLeft)">
                                      <p:cBhvr>
                                        <p:cTn id="44" dur="1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1" grpId="0" uiExpand="1" build="p"/>
      <p:bldP spid="17" grpId="0"/>
      <p:bldP spid="1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t>Extraneous Solutions</a:t>
            </a:r>
            <a:endParaRPr lang="en-US" dirty="0"/>
          </a:p>
        </p:txBody>
      </p:sp>
      <p:graphicFrame>
        <p:nvGraphicFramePr>
          <p:cNvPr id="4" name="Object 3"/>
          <p:cNvGraphicFramePr>
            <a:graphicFrameLocks noChangeAspect="1"/>
          </p:cNvGraphicFramePr>
          <p:nvPr/>
        </p:nvGraphicFramePr>
        <p:xfrm>
          <a:off x="5334000" y="1295975"/>
          <a:ext cx="1906588" cy="787400"/>
        </p:xfrm>
        <a:graphic>
          <a:graphicData uri="http://schemas.openxmlformats.org/presentationml/2006/ole">
            <p:oleObj spid="_x0000_s66562" name="Equation" r:id="rId3" imgW="952200" imgH="393480" progId="Equation.3">
              <p:embed/>
            </p:oleObj>
          </a:graphicData>
        </a:graphic>
      </p:graphicFrame>
      <p:graphicFrame>
        <p:nvGraphicFramePr>
          <p:cNvPr id="5" name="Object 4"/>
          <p:cNvGraphicFramePr>
            <a:graphicFrameLocks noChangeAspect="1"/>
          </p:cNvGraphicFramePr>
          <p:nvPr/>
        </p:nvGraphicFramePr>
        <p:xfrm>
          <a:off x="4498975" y="2286575"/>
          <a:ext cx="3676650" cy="801688"/>
        </p:xfrm>
        <a:graphic>
          <a:graphicData uri="http://schemas.openxmlformats.org/presentationml/2006/ole">
            <p:oleObj spid="_x0000_s66563" name="Equation" r:id="rId4" imgW="1942920" imgH="431640" progId="Equation.3">
              <p:embed/>
            </p:oleObj>
          </a:graphicData>
        </a:graphic>
      </p:graphicFrame>
      <p:graphicFrame>
        <p:nvGraphicFramePr>
          <p:cNvPr id="6" name="Object 5"/>
          <p:cNvGraphicFramePr>
            <a:graphicFrameLocks noChangeAspect="1"/>
          </p:cNvGraphicFramePr>
          <p:nvPr/>
        </p:nvGraphicFramePr>
        <p:xfrm>
          <a:off x="5105400" y="4108263"/>
          <a:ext cx="2152650" cy="531813"/>
        </p:xfrm>
        <a:graphic>
          <a:graphicData uri="http://schemas.openxmlformats.org/presentationml/2006/ole">
            <p:oleObj spid="_x0000_s66564" name="Equation" r:id="rId5" imgW="825480" imgH="203040" progId="Equation.3">
              <p:embed/>
            </p:oleObj>
          </a:graphicData>
        </a:graphic>
      </p:graphicFrame>
      <p:sp>
        <p:nvSpPr>
          <p:cNvPr id="7" name="TextBox 6"/>
          <p:cNvSpPr txBox="1"/>
          <p:nvPr/>
        </p:nvSpPr>
        <p:spPr>
          <a:xfrm>
            <a:off x="609600" y="12192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8" name="TextBox 7"/>
          <p:cNvSpPr txBox="1"/>
          <p:nvPr/>
        </p:nvSpPr>
        <p:spPr>
          <a:xfrm>
            <a:off x="533400" y="2046982"/>
            <a:ext cx="3733800" cy="1077218"/>
          </a:xfrm>
          <a:prstGeom prst="rect">
            <a:avLst/>
          </a:prstGeom>
          <a:noFill/>
        </p:spPr>
        <p:txBody>
          <a:bodyPr wrap="square" rtlCol="0">
            <a:spAutoFit/>
          </a:bodyPr>
          <a:lstStyle/>
          <a:p>
            <a:r>
              <a:rPr lang="en-US" sz="3200" dirty="0" smtClean="0">
                <a:latin typeface="+mj-lt"/>
              </a:rPr>
              <a:t>Multiply both sides by (</a:t>
            </a:r>
            <a:r>
              <a:rPr lang="en-US" sz="3200" dirty="0" smtClean="0">
                <a:latin typeface="Calibri" pitchFamily="34" charset="0"/>
              </a:rPr>
              <a:t>x−1</a:t>
            </a:r>
            <a:r>
              <a:rPr lang="en-US" sz="3200" dirty="0" smtClean="0">
                <a:latin typeface="+mj-lt"/>
              </a:rPr>
              <a:t>)</a:t>
            </a:r>
            <a:endParaRPr lang="en-US" sz="3200" dirty="0">
              <a:latin typeface="+mj-lt"/>
            </a:endParaRPr>
          </a:p>
        </p:txBody>
      </p:sp>
      <p:graphicFrame>
        <p:nvGraphicFramePr>
          <p:cNvPr id="9" name="Object 16"/>
          <p:cNvGraphicFramePr>
            <a:graphicFrameLocks noChangeAspect="1"/>
          </p:cNvGraphicFramePr>
          <p:nvPr/>
        </p:nvGraphicFramePr>
        <p:xfrm>
          <a:off x="3952875" y="3200975"/>
          <a:ext cx="4518025" cy="801688"/>
        </p:xfrm>
        <a:graphic>
          <a:graphicData uri="http://schemas.openxmlformats.org/presentationml/2006/ole">
            <p:oleObj spid="_x0000_s66565" name="Equation" r:id="rId6" imgW="2387520" imgH="431640" progId="Equation.3">
              <p:embed/>
            </p:oleObj>
          </a:graphicData>
        </a:graphic>
      </p:graphicFrame>
      <p:sp>
        <p:nvSpPr>
          <p:cNvPr id="11" name="TextBox 10"/>
          <p:cNvSpPr txBox="1"/>
          <p:nvPr/>
        </p:nvSpPr>
        <p:spPr>
          <a:xfrm>
            <a:off x="304800" y="3301425"/>
            <a:ext cx="3733800" cy="584775"/>
          </a:xfrm>
          <a:prstGeom prst="rect">
            <a:avLst/>
          </a:prstGeom>
          <a:noFill/>
        </p:spPr>
        <p:txBody>
          <a:bodyPr wrap="square" rtlCol="0">
            <a:spAutoFit/>
          </a:bodyPr>
          <a:lstStyle/>
          <a:p>
            <a:r>
              <a:rPr lang="en-US" sz="3200" dirty="0" smtClean="0">
                <a:latin typeface="+mj-lt"/>
              </a:rPr>
              <a:t>Distribute the (</a:t>
            </a:r>
            <a:r>
              <a:rPr lang="en-US" sz="3200" dirty="0" smtClean="0">
                <a:latin typeface="Calibri" pitchFamily="34" charset="0"/>
              </a:rPr>
              <a:t>x−1)</a:t>
            </a:r>
            <a:r>
              <a:rPr lang="en-US" sz="3200" dirty="0" smtClean="0">
                <a:latin typeface="+mj-lt"/>
              </a:rPr>
              <a:t> </a:t>
            </a:r>
            <a:endParaRPr lang="en-US" sz="3200" dirty="0">
              <a:latin typeface="+mj-lt"/>
            </a:endParaRPr>
          </a:p>
        </p:txBody>
      </p:sp>
      <p:graphicFrame>
        <p:nvGraphicFramePr>
          <p:cNvPr id="66566" name="Object 6"/>
          <p:cNvGraphicFramePr>
            <a:graphicFrameLocks noChangeAspect="1"/>
          </p:cNvGraphicFramePr>
          <p:nvPr/>
        </p:nvGraphicFramePr>
        <p:xfrm>
          <a:off x="5791200" y="4717863"/>
          <a:ext cx="860425" cy="465138"/>
        </p:xfrm>
        <a:graphic>
          <a:graphicData uri="http://schemas.openxmlformats.org/presentationml/2006/ole">
            <p:oleObj spid="_x0000_s66566" name="Equation" r:id="rId7" imgW="330120" imgH="177480" progId="Equation.3">
              <p:embed/>
            </p:oleObj>
          </a:graphicData>
        </a:graphic>
      </p:graphicFrame>
      <p:sp>
        <p:nvSpPr>
          <p:cNvPr id="13" name="TextBox 12"/>
          <p:cNvSpPr txBox="1"/>
          <p:nvPr/>
        </p:nvSpPr>
        <p:spPr>
          <a:xfrm>
            <a:off x="609600" y="4641663"/>
            <a:ext cx="4114800" cy="584775"/>
          </a:xfrm>
          <a:prstGeom prst="rect">
            <a:avLst/>
          </a:prstGeom>
          <a:noFill/>
        </p:spPr>
        <p:txBody>
          <a:bodyPr wrap="square" rtlCol="0">
            <a:spAutoFit/>
          </a:bodyPr>
          <a:lstStyle/>
          <a:p>
            <a:r>
              <a:rPr lang="en-US" sz="3200" dirty="0" smtClean="0">
                <a:latin typeface="+mj-lt"/>
              </a:rPr>
              <a:t>Extraneous Solution</a:t>
            </a:r>
            <a:endParaRPr lang="en-US" sz="3200" dirty="0">
              <a:latin typeface="+mj-lt"/>
            </a:endParaRPr>
          </a:p>
        </p:txBody>
      </p:sp>
      <p:sp>
        <p:nvSpPr>
          <p:cNvPr id="14" name="TextBox 13"/>
          <p:cNvSpPr txBox="1"/>
          <p:nvPr/>
        </p:nvSpPr>
        <p:spPr>
          <a:xfrm>
            <a:off x="381000" y="5288340"/>
            <a:ext cx="8153400" cy="1569660"/>
          </a:xfrm>
          <a:prstGeom prst="rect">
            <a:avLst/>
          </a:prstGeom>
          <a:noFill/>
        </p:spPr>
        <p:txBody>
          <a:bodyPr wrap="square" rtlCol="0">
            <a:spAutoFit/>
          </a:bodyPr>
          <a:lstStyle/>
          <a:p>
            <a:r>
              <a:rPr lang="en-US" sz="3200" dirty="0" smtClean="0">
                <a:solidFill>
                  <a:srgbClr val="00B050"/>
                </a:solidFill>
                <a:latin typeface="+mj-lt"/>
              </a:rPr>
              <a:t>Plugging in 1 for x in the original equation would result in dividing by zero. Thus, x=1 is not a solution. It is called an extraneous solution.</a:t>
            </a:r>
            <a:endParaRPr lang="en-US" sz="3200" dirty="0">
              <a:solidFill>
                <a:srgbClr val="00B050"/>
              </a:solidFill>
              <a:latin typeface="+mj-lt"/>
            </a:endParaRPr>
          </a:p>
        </p:txBody>
      </p:sp>
      <p:sp>
        <p:nvSpPr>
          <p:cNvPr id="15" name="TextBox 1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slide(fromBottom)">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randombar(horizontal)">
                                      <p:cBhvr>
                                        <p:cTn id="15" dur="20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randombar(horizontal)">
                                      <p:cBhvr>
                                        <p:cTn id="20" dur="20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randombar(horizontal)">
                                      <p:cBhvr>
                                        <p:cTn id="25" dur="20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randombar(horizontal)">
                                      <p:cBhvr>
                                        <p:cTn id="30" dur="20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ntr" presetSubtype="10"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randombar(horizontal)">
                                      <p:cBhvr>
                                        <p:cTn id="35" dur="20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18" presetClass="entr" presetSubtype="12" fill="hold" nodeType="clickEffect">
                                  <p:stCondLst>
                                    <p:cond delay="0"/>
                                  </p:stCondLst>
                                  <p:childTnLst>
                                    <p:set>
                                      <p:cBhvr>
                                        <p:cTn id="39" dur="1" fill="hold">
                                          <p:stCondLst>
                                            <p:cond delay="0"/>
                                          </p:stCondLst>
                                        </p:cTn>
                                        <p:tgtEl>
                                          <p:spTgt spid="66566"/>
                                        </p:tgtEl>
                                        <p:attrNameLst>
                                          <p:attrName>style.visibility</p:attrName>
                                        </p:attrNameLst>
                                      </p:cBhvr>
                                      <p:to>
                                        <p:strVal val="visible"/>
                                      </p:to>
                                    </p:set>
                                    <p:animEffect transition="in" filter="strips(downLeft)">
                                      <p:cBhvr>
                                        <p:cTn id="40" dur="1000"/>
                                        <p:tgtEl>
                                          <p:spTgt spid="66566"/>
                                        </p:tgtEl>
                                      </p:cBhvr>
                                    </p:animEffect>
                                  </p:childTnLst>
                                </p:cTn>
                              </p:par>
                              <p:par>
                                <p:cTn id="41" presetID="18" presetClass="entr" presetSubtype="12" fill="hold" grpId="0" nodeType="withEffect">
                                  <p:stCondLst>
                                    <p:cond delay="0"/>
                                  </p:stCondLst>
                                  <p:childTnLst>
                                    <p:set>
                                      <p:cBhvr>
                                        <p:cTn id="42" dur="1" fill="hold">
                                          <p:stCondLst>
                                            <p:cond delay="0"/>
                                          </p:stCondLst>
                                        </p:cTn>
                                        <p:tgtEl>
                                          <p:spTgt spid="13"/>
                                        </p:tgtEl>
                                        <p:attrNameLst>
                                          <p:attrName>style.visibility</p:attrName>
                                        </p:attrNameLst>
                                      </p:cBhvr>
                                      <p:to>
                                        <p:strVal val="visible"/>
                                      </p:to>
                                    </p:set>
                                    <p:animEffect transition="in" filter="strips(downLeft)">
                                      <p:cBhvr>
                                        <p:cTn id="43" dur="1000"/>
                                        <p:tgtEl>
                                          <p:spTgt spid="13"/>
                                        </p:tgtEl>
                                      </p:cBhvr>
                                    </p:animEffect>
                                  </p:childTnLst>
                                </p:cTn>
                              </p:par>
                            </p:childTnLst>
                          </p:cTn>
                        </p:par>
                      </p:childTnLst>
                    </p:cTn>
                  </p:par>
                  <p:par>
                    <p:cTn id="44" fill="hold">
                      <p:stCondLst>
                        <p:cond delay="indefinite"/>
                      </p:stCondLst>
                      <p:childTnLst>
                        <p:par>
                          <p:cTn id="45" fill="hold">
                            <p:stCondLst>
                              <p:cond delay="0"/>
                            </p:stCondLst>
                            <p:childTnLst>
                              <p:par>
                                <p:cTn id="46" presetID="27" presetClass="entr" presetSubtype="0" fill="hold" grpId="1" nodeType="clickEffect">
                                  <p:stCondLst>
                                    <p:cond delay="0"/>
                                  </p:stCondLst>
                                  <p:iterate type="lt">
                                    <p:tmPct val="50000"/>
                                  </p:iterate>
                                  <p:childTnLst>
                                    <p:set>
                                      <p:cBhvr>
                                        <p:cTn id="47" dur="1" fill="hold">
                                          <p:stCondLst>
                                            <p:cond delay="0"/>
                                          </p:stCondLst>
                                        </p:cTn>
                                        <p:tgtEl>
                                          <p:spTgt spid="14"/>
                                        </p:tgtEl>
                                        <p:attrNameLst>
                                          <p:attrName>style.visibility</p:attrName>
                                        </p:attrNameLst>
                                      </p:cBhvr>
                                      <p:to>
                                        <p:strVal val="visible"/>
                                      </p:to>
                                    </p:set>
                                    <p:anim calcmode="discrete" valueType="clr">
                                      <p:cBhvr override="childStyle">
                                        <p:cTn id="48" dur="150"/>
                                        <p:tgtEl>
                                          <p:spTgt spid="14"/>
                                        </p:tgtEl>
                                        <p:attrNameLst>
                                          <p:attrName>style.color</p:attrName>
                                        </p:attrNameLst>
                                      </p:cBhvr>
                                      <p:tavLst>
                                        <p:tav tm="0">
                                          <p:val>
                                            <p:clrVal>
                                              <a:schemeClr val="accent2"/>
                                            </p:clrVal>
                                          </p:val>
                                        </p:tav>
                                        <p:tav tm="50000">
                                          <p:val>
                                            <p:clrVal>
                                              <a:schemeClr val="hlink"/>
                                            </p:clrVal>
                                          </p:val>
                                        </p:tav>
                                      </p:tavLst>
                                    </p:anim>
                                    <p:anim calcmode="discrete" valueType="clr">
                                      <p:cBhvr>
                                        <p:cTn id="49" dur="150"/>
                                        <p:tgtEl>
                                          <p:spTgt spid="14"/>
                                        </p:tgtEl>
                                        <p:attrNameLst>
                                          <p:attrName>fillcolor</p:attrName>
                                        </p:attrNameLst>
                                      </p:cBhvr>
                                      <p:tavLst>
                                        <p:tav tm="0">
                                          <p:val>
                                            <p:clrVal>
                                              <a:schemeClr val="accent2"/>
                                            </p:clrVal>
                                          </p:val>
                                        </p:tav>
                                        <p:tav tm="50000">
                                          <p:val>
                                            <p:clrVal>
                                              <a:schemeClr val="hlink"/>
                                            </p:clrVal>
                                          </p:val>
                                        </p:tav>
                                      </p:tavLst>
                                    </p:anim>
                                    <p:set>
                                      <p:cBhvr>
                                        <p:cTn id="50" dur="150"/>
                                        <p:tgtEl>
                                          <p:spTgt spid="1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11" grpId="0"/>
      <p:bldP spid="13" grpId="0"/>
      <p:bldP spid="14"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dirty="0" smtClean="0"/>
              <a:t>Variables in the denominators</a:t>
            </a:r>
            <a:endParaRPr lang="en-US" dirty="0"/>
          </a:p>
        </p:txBody>
      </p:sp>
      <p:sp>
        <p:nvSpPr>
          <p:cNvPr id="7" name="Content Placeholder 2"/>
          <p:cNvSpPr>
            <a:spLocks noGrp="1"/>
          </p:cNvSpPr>
          <p:nvPr>
            <p:ph idx="1"/>
          </p:nvPr>
        </p:nvSpPr>
        <p:spPr>
          <a:xfrm>
            <a:off x="76200" y="1524000"/>
            <a:ext cx="9067800" cy="5410200"/>
          </a:xfrm>
        </p:spPr>
        <p:txBody>
          <a:bodyPr>
            <a:noAutofit/>
          </a:bodyPr>
          <a:lstStyle/>
          <a:p>
            <a:pPr>
              <a:buNone/>
            </a:pPr>
            <a:r>
              <a:rPr lang="en-US" sz="2500" dirty="0" smtClean="0"/>
              <a:t>There are two key differences between equations with </a:t>
            </a:r>
          </a:p>
          <a:p>
            <a:pPr>
              <a:buNone/>
            </a:pPr>
            <a:r>
              <a:rPr lang="en-US" sz="2500" dirty="0" smtClean="0"/>
              <a:t>variables in the denominators and those with fractions. </a:t>
            </a:r>
          </a:p>
          <a:p>
            <a:pPr>
              <a:buNone/>
            </a:pPr>
            <a:endParaRPr lang="en-US" sz="2500" dirty="0" smtClean="0"/>
          </a:p>
          <a:p>
            <a:pPr marL="514350" indent="-514350">
              <a:buFont typeface="+mj-lt"/>
              <a:buAutoNum type="arabicPeriod"/>
            </a:pPr>
            <a:r>
              <a:rPr lang="en-US" sz="2500" dirty="0" smtClean="0"/>
              <a:t>If an equation has variables in the denominators, it is important to first factor the expressions in the denominators. This makes it easier to find a least common denominator.</a:t>
            </a:r>
          </a:p>
          <a:p>
            <a:pPr marL="514350" indent="-514350">
              <a:buFont typeface="+mj-lt"/>
              <a:buAutoNum type="arabicPeriod"/>
            </a:pPr>
            <a:endParaRPr lang="en-US" sz="2500" dirty="0" smtClean="0"/>
          </a:p>
          <a:p>
            <a:pPr marL="514350" indent="-514350">
              <a:buFont typeface="+mj-lt"/>
              <a:buAutoNum type="arabicPeriod"/>
            </a:pPr>
            <a:r>
              <a:rPr lang="en-US" sz="2500" dirty="0" smtClean="0"/>
              <a:t>An equation with variables in the denominator may have extraneous solutions. Therefore, it is important to check that the solution you get does not make any of the denominators zero.</a:t>
            </a:r>
          </a:p>
          <a:p>
            <a:endParaRPr lang="en-US" sz="2500" dirty="0" smtClean="0"/>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150"/>
                                        <p:tgtEl>
                                          <p:spTgt spid="7">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150"/>
                                        <p:tgtEl>
                                          <p:spTgt spid="7">
                                            <p:txEl>
                                              <p:pRg st="0" end="0"/>
                                            </p:txEl>
                                          </p:spTgt>
                                        </p:tgtEl>
                                        <p:attrNameLst>
                                          <p:attrName>fill.type</p:attrName>
                                        </p:attrNameLst>
                                      </p:cBhvr>
                                      <p:to>
                                        <p:strVal val="solid"/>
                                      </p:to>
                                    </p:set>
                                  </p:childTnLst>
                                </p:cTn>
                              </p:par>
                            </p:childTnLst>
                          </p:cTn>
                        </p:par>
                        <p:par>
                          <p:cTn id="10" fill="hold">
                            <p:stCondLst>
                              <p:cond delay="345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7">
                                            <p:txEl>
                                              <p:pRg st="1" end="1"/>
                                            </p:txEl>
                                          </p:spTgt>
                                        </p:tgtEl>
                                        <p:attrNameLst>
                                          <p:attrName>style.visibility</p:attrName>
                                        </p:attrNameLst>
                                      </p:cBhvr>
                                      <p:to>
                                        <p:strVal val="visible"/>
                                      </p:to>
                                    </p:set>
                                    <p:anim calcmode="discrete" valueType="clr">
                                      <p:cBhvr override="childStyle">
                                        <p:cTn id="13" dur="150"/>
                                        <p:tgtEl>
                                          <p:spTgt spid="7">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150"/>
                                        <p:tgtEl>
                                          <p:spTgt spid="7">
                                            <p:txEl>
                                              <p:pRg st="1" end="1"/>
                                            </p:txEl>
                                          </p:spTgt>
                                        </p:tgtEl>
                                        <p:attrNameLst>
                                          <p:attrName>fillcolor</p:attrName>
                                        </p:attrNameLst>
                                      </p:cBhvr>
                                      <p:tavLst>
                                        <p:tav tm="0">
                                          <p:val>
                                            <p:clrVal>
                                              <a:schemeClr val="accent2"/>
                                            </p:clrVal>
                                          </p:val>
                                        </p:tav>
                                        <p:tav tm="50000">
                                          <p:val>
                                            <p:clrVal>
                                              <a:schemeClr val="hlink"/>
                                            </p:clrVal>
                                          </p:val>
                                        </p:tav>
                                      </p:tavLst>
                                    </p:anim>
                                    <p:set>
                                      <p:cBhvr>
                                        <p:cTn id="15" dur="150"/>
                                        <p:tgtEl>
                                          <p:spTgt spid="7">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nodeType="clickEffect">
                                  <p:stCondLst>
                                    <p:cond delay="0"/>
                                  </p:stCondLst>
                                  <p:iterate type="lt">
                                    <p:tmPct val="50000"/>
                                  </p:iterate>
                                  <p:childTnLst>
                                    <p:set>
                                      <p:cBhvr>
                                        <p:cTn id="19" dur="1" fill="hold">
                                          <p:stCondLst>
                                            <p:cond delay="0"/>
                                          </p:stCondLst>
                                        </p:cTn>
                                        <p:tgtEl>
                                          <p:spTgt spid="7">
                                            <p:txEl>
                                              <p:pRg st="3" end="3"/>
                                            </p:txEl>
                                          </p:spTgt>
                                        </p:tgtEl>
                                        <p:attrNameLst>
                                          <p:attrName>style.visibility</p:attrName>
                                        </p:attrNameLst>
                                      </p:cBhvr>
                                      <p:to>
                                        <p:strVal val="visible"/>
                                      </p:to>
                                    </p:set>
                                    <p:anim calcmode="discrete" valueType="clr">
                                      <p:cBhvr override="childStyle">
                                        <p:cTn id="20" dur="150"/>
                                        <p:tgtEl>
                                          <p:spTgt spid="7">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150"/>
                                        <p:tgtEl>
                                          <p:spTgt spid="7">
                                            <p:txEl>
                                              <p:pRg st="3" end="3"/>
                                            </p:txEl>
                                          </p:spTgt>
                                        </p:tgtEl>
                                        <p:attrNameLst>
                                          <p:attrName>fillcolor</p:attrName>
                                        </p:attrNameLst>
                                      </p:cBhvr>
                                      <p:tavLst>
                                        <p:tav tm="0">
                                          <p:val>
                                            <p:clrVal>
                                              <a:schemeClr val="accent2"/>
                                            </p:clrVal>
                                          </p:val>
                                        </p:tav>
                                        <p:tav tm="50000">
                                          <p:val>
                                            <p:clrVal>
                                              <a:schemeClr val="hlink"/>
                                            </p:clrVal>
                                          </p:val>
                                        </p:tav>
                                      </p:tavLst>
                                    </p:anim>
                                    <p:set>
                                      <p:cBhvr>
                                        <p:cTn id="22" dur="150"/>
                                        <p:tgtEl>
                                          <p:spTgt spid="7">
                                            <p:txEl>
                                              <p:pRg st="3" end="3"/>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nodeType="clickEffect">
                                  <p:stCondLst>
                                    <p:cond delay="0"/>
                                  </p:stCondLst>
                                  <p:iterate type="lt">
                                    <p:tmPct val="50000"/>
                                  </p:iterate>
                                  <p:childTnLst>
                                    <p:set>
                                      <p:cBhvr>
                                        <p:cTn id="26" dur="1" fill="hold">
                                          <p:stCondLst>
                                            <p:cond delay="0"/>
                                          </p:stCondLst>
                                        </p:cTn>
                                        <p:tgtEl>
                                          <p:spTgt spid="7">
                                            <p:txEl>
                                              <p:pRg st="5" end="5"/>
                                            </p:txEl>
                                          </p:spTgt>
                                        </p:tgtEl>
                                        <p:attrNameLst>
                                          <p:attrName>style.visibility</p:attrName>
                                        </p:attrNameLst>
                                      </p:cBhvr>
                                      <p:to>
                                        <p:strVal val="visible"/>
                                      </p:to>
                                    </p:set>
                                    <p:anim calcmode="discrete" valueType="clr">
                                      <p:cBhvr override="childStyle">
                                        <p:cTn id="27" dur="150"/>
                                        <p:tgtEl>
                                          <p:spTgt spid="7">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150"/>
                                        <p:tgtEl>
                                          <p:spTgt spid="7">
                                            <p:txEl>
                                              <p:pRg st="5" end="5"/>
                                            </p:txEl>
                                          </p:spTgt>
                                        </p:tgtEl>
                                        <p:attrNameLst>
                                          <p:attrName>fillcolor</p:attrName>
                                        </p:attrNameLst>
                                      </p:cBhvr>
                                      <p:tavLst>
                                        <p:tav tm="0">
                                          <p:val>
                                            <p:clrVal>
                                              <a:schemeClr val="accent2"/>
                                            </p:clrVal>
                                          </p:val>
                                        </p:tav>
                                        <p:tav tm="50000">
                                          <p:val>
                                            <p:clrVal>
                                              <a:schemeClr val="hlink"/>
                                            </p:clrVal>
                                          </p:val>
                                        </p:tav>
                                      </p:tavLst>
                                    </p:anim>
                                    <p:set>
                                      <p:cBhvr>
                                        <p:cTn id="29" dur="150"/>
                                        <p:tgtEl>
                                          <p:spTgt spid="7">
                                            <p:txEl>
                                              <p:pRg st="5" end="5"/>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8686800" cy="1143000"/>
          </a:xfrm>
        </p:spPr>
        <p:txBody>
          <a:bodyPr>
            <a:normAutofit/>
          </a:bodyPr>
          <a:lstStyle/>
          <a:p>
            <a:r>
              <a:rPr lang="en-US" dirty="0" smtClean="0"/>
              <a:t>Checking answers on a Calculator</a:t>
            </a:r>
            <a:endParaRPr lang="en-US" dirty="0"/>
          </a:p>
        </p:txBody>
      </p:sp>
      <p:pic>
        <p:nvPicPr>
          <p:cNvPr id="11266" name="Picture 2" descr="http://ecx.images-amazon.com/images/I/71HlMIzU63L._SL1394_.jpg"/>
          <p:cNvPicPr>
            <a:picLocks noChangeAspect="1" noChangeArrowheads="1"/>
          </p:cNvPicPr>
          <p:nvPr/>
        </p:nvPicPr>
        <p:blipFill>
          <a:blip r:embed="rId2" cstate="print"/>
          <a:srcRect t="31988" b="4570"/>
          <a:stretch>
            <a:fillRect/>
          </a:stretch>
        </p:blipFill>
        <p:spPr bwMode="auto">
          <a:xfrm>
            <a:off x="5397321" y="1492394"/>
            <a:ext cx="3733800" cy="5289406"/>
          </a:xfrm>
          <a:prstGeom prst="rect">
            <a:avLst/>
          </a:prstGeom>
          <a:noFill/>
        </p:spPr>
      </p:pic>
      <p:sp>
        <p:nvSpPr>
          <p:cNvPr id="6" name="TextBox 5"/>
          <p:cNvSpPr txBox="1"/>
          <p:nvPr/>
        </p:nvSpPr>
        <p:spPr>
          <a:xfrm>
            <a:off x="0" y="1524001"/>
            <a:ext cx="5486400" cy="3785652"/>
          </a:xfrm>
          <a:prstGeom prst="rect">
            <a:avLst/>
          </a:prstGeom>
          <a:noFill/>
        </p:spPr>
        <p:txBody>
          <a:bodyPr wrap="square" rtlCol="0">
            <a:spAutoFit/>
          </a:bodyPr>
          <a:lstStyle/>
          <a:p>
            <a:pPr marL="514350" indent="-514350">
              <a:buFont typeface="+mj-lt"/>
              <a:buAutoNum type="arabicPeriod"/>
            </a:pPr>
            <a:r>
              <a:rPr lang="en-US" sz="2400" dirty="0" smtClean="0">
                <a:solidFill>
                  <a:srgbClr val="00B050"/>
                </a:solidFill>
                <a:latin typeface="+mj-lt"/>
              </a:rPr>
              <a:t>Type in your answer. (e.g. </a:t>
            </a:r>
            <a:r>
              <a:rPr lang="en-US" sz="2400" dirty="0" smtClean="0">
                <a:latin typeface="+mj-lt"/>
              </a:rPr>
              <a:t>4</a:t>
            </a:r>
            <a:r>
              <a:rPr lang="en-US" sz="2400" dirty="0" smtClean="0">
                <a:solidFill>
                  <a:srgbClr val="00B050"/>
                </a:solidFill>
                <a:latin typeface="+mj-lt"/>
              </a:rPr>
              <a:t>)</a:t>
            </a:r>
          </a:p>
          <a:p>
            <a:pPr marL="514350" indent="-514350">
              <a:buFont typeface="+mj-lt"/>
              <a:buAutoNum type="arabicPeriod"/>
            </a:pPr>
            <a:r>
              <a:rPr lang="en-US" sz="2400" dirty="0" smtClean="0">
                <a:solidFill>
                  <a:srgbClr val="00B050"/>
                </a:solidFill>
                <a:latin typeface="+mj-lt"/>
              </a:rPr>
              <a:t>Press </a:t>
            </a:r>
            <a:r>
              <a:rPr lang="en-US" sz="2400" dirty="0" smtClean="0">
                <a:latin typeface="+mj-lt"/>
              </a:rPr>
              <a:t>STO</a:t>
            </a:r>
            <a:r>
              <a:rPr lang="en-US" sz="2400" dirty="0" smtClean="0">
                <a:latin typeface="+mj-lt"/>
                <a:sym typeface="Wingdings" pitchFamily="2" charset="2"/>
              </a:rPr>
              <a:t></a:t>
            </a:r>
            <a:r>
              <a:rPr lang="en-US" sz="2400" dirty="0" smtClean="0">
                <a:solidFill>
                  <a:srgbClr val="00B050"/>
                </a:solidFill>
                <a:latin typeface="+mj-lt"/>
                <a:sym typeface="Wingdings" pitchFamily="2" charset="2"/>
              </a:rPr>
              <a:t>, </a:t>
            </a:r>
            <a:r>
              <a:rPr lang="en-US" sz="2400" dirty="0" smtClean="0">
                <a:latin typeface="+mj-lt"/>
                <a:sym typeface="Wingdings" pitchFamily="2" charset="2"/>
              </a:rPr>
              <a:t>X,T,</a:t>
            </a:r>
            <a:r>
              <a:rPr lang="az-Cyrl-AZ" sz="2400" dirty="0" smtClean="0">
                <a:latin typeface="+mj-lt"/>
                <a:sym typeface="Wingdings" pitchFamily="2" charset="2"/>
              </a:rPr>
              <a:t>Ѳ</a:t>
            </a:r>
            <a:r>
              <a:rPr lang="en-US" sz="2400" dirty="0" smtClean="0">
                <a:latin typeface="+mj-lt"/>
                <a:sym typeface="Wingdings" pitchFamily="2" charset="2"/>
              </a:rPr>
              <a:t>,n</a:t>
            </a:r>
            <a:r>
              <a:rPr lang="en-US" sz="2400" dirty="0" smtClean="0">
                <a:solidFill>
                  <a:srgbClr val="00B050"/>
                </a:solidFill>
                <a:sym typeface="Wingdings" pitchFamily="2" charset="2"/>
              </a:rPr>
              <a:t> </a:t>
            </a:r>
            <a:r>
              <a:rPr lang="en-US" sz="2400" dirty="0" smtClean="0">
                <a:solidFill>
                  <a:srgbClr val="00B050"/>
                </a:solidFill>
                <a:latin typeface="+mj-lt"/>
                <a:sym typeface="Wingdings" pitchFamily="2" charset="2"/>
              </a:rPr>
              <a:t>, and press </a:t>
            </a:r>
            <a:r>
              <a:rPr lang="en-US" sz="2400" dirty="0" smtClean="0">
                <a:solidFill>
                  <a:srgbClr val="0070C0"/>
                </a:solidFill>
                <a:latin typeface="+mj-lt"/>
                <a:sym typeface="Wingdings" pitchFamily="2" charset="2"/>
              </a:rPr>
              <a:t>ENTER</a:t>
            </a:r>
            <a:endParaRPr lang="en-US" sz="2400" dirty="0" smtClean="0">
              <a:solidFill>
                <a:srgbClr val="0070C0"/>
              </a:solidFill>
              <a:latin typeface="+mj-lt"/>
            </a:endParaRPr>
          </a:p>
          <a:p>
            <a:pPr marL="514350" indent="-514350">
              <a:buFont typeface="+mj-lt"/>
              <a:buAutoNum type="arabicPeriod"/>
            </a:pPr>
            <a:r>
              <a:rPr lang="en-US" sz="2400" dirty="0" smtClean="0">
                <a:solidFill>
                  <a:srgbClr val="00B050"/>
                </a:solidFill>
                <a:latin typeface="+mj-lt"/>
              </a:rPr>
              <a:t>Enter the original equation.                        (e.g. </a:t>
            </a:r>
            <a:r>
              <a:rPr lang="en-US" sz="2400" dirty="0" smtClean="0">
                <a:latin typeface="+mj-lt"/>
              </a:rPr>
              <a:t>2</a:t>
            </a:r>
            <a:r>
              <a:rPr lang="en-US" sz="2400" i="1" dirty="0" smtClean="0">
                <a:latin typeface="+mj-lt"/>
              </a:rPr>
              <a:t>x</a:t>
            </a:r>
            <a:r>
              <a:rPr lang="en-US" sz="2400" dirty="0" smtClean="0">
                <a:latin typeface="+mj-lt"/>
              </a:rPr>
              <a:t>+1=9</a:t>
            </a:r>
            <a:r>
              <a:rPr lang="en-US" sz="2400" dirty="0" smtClean="0">
                <a:solidFill>
                  <a:srgbClr val="00B050"/>
                </a:solidFill>
                <a:latin typeface="+mj-lt"/>
              </a:rPr>
              <a:t>)                                              (Use </a:t>
            </a:r>
            <a:r>
              <a:rPr lang="en-US" sz="2400" dirty="0" smtClean="0">
                <a:latin typeface="+mj-lt"/>
                <a:sym typeface="Wingdings" pitchFamily="2" charset="2"/>
              </a:rPr>
              <a:t>X,T,</a:t>
            </a:r>
            <a:r>
              <a:rPr lang="az-Cyrl-AZ" sz="2400" dirty="0" smtClean="0">
                <a:latin typeface="+mj-lt"/>
                <a:sym typeface="Wingdings" pitchFamily="2" charset="2"/>
              </a:rPr>
              <a:t>Ѳ</a:t>
            </a:r>
            <a:r>
              <a:rPr lang="en-US" sz="2400" dirty="0" smtClean="0">
                <a:latin typeface="+mj-lt"/>
                <a:sym typeface="Wingdings" pitchFamily="2" charset="2"/>
              </a:rPr>
              <a:t>,n </a:t>
            </a:r>
            <a:r>
              <a:rPr lang="en-US" sz="2400" dirty="0" smtClean="0">
                <a:solidFill>
                  <a:srgbClr val="00B050"/>
                </a:solidFill>
                <a:latin typeface="+mj-lt"/>
                <a:sym typeface="Wingdings" pitchFamily="2" charset="2"/>
              </a:rPr>
              <a:t>to type</a:t>
            </a:r>
            <a:r>
              <a:rPr lang="en-US" sz="2400" dirty="0" smtClean="0">
                <a:latin typeface="+mj-lt"/>
                <a:sym typeface="Wingdings" pitchFamily="2" charset="2"/>
              </a:rPr>
              <a:t> </a:t>
            </a:r>
            <a:r>
              <a:rPr lang="en-US" sz="2400" i="1" dirty="0" smtClean="0">
                <a:latin typeface="+mj-lt"/>
                <a:sym typeface="Wingdings" pitchFamily="2" charset="2"/>
              </a:rPr>
              <a:t>x</a:t>
            </a:r>
            <a:r>
              <a:rPr lang="en-US" sz="2400" dirty="0" smtClean="0">
                <a:solidFill>
                  <a:srgbClr val="00B050"/>
                </a:solidFill>
                <a:latin typeface="+mj-lt"/>
                <a:sym typeface="Wingdings" pitchFamily="2" charset="2"/>
              </a:rPr>
              <a:t>.                              </a:t>
            </a:r>
            <a:r>
              <a:rPr lang="en-US" sz="2400" dirty="0" smtClean="0">
                <a:solidFill>
                  <a:srgbClr val="00B050"/>
                </a:solidFill>
                <a:latin typeface="+mj-lt"/>
              </a:rPr>
              <a:t>Press </a:t>
            </a:r>
            <a:r>
              <a:rPr lang="en-US" sz="2400" dirty="0" smtClean="0">
                <a:latin typeface="+mj-lt"/>
              </a:rPr>
              <a:t>2nd</a:t>
            </a:r>
            <a:r>
              <a:rPr lang="en-US" sz="2400" dirty="0" smtClean="0">
                <a:solidFill>
                  <a:srgbClr val="00B050"/>
                </a:solidFill>
                <a:latin typeface="+mj-lt"/>
              </a:rPr>
              <a:t>, then </a:t>
            </a:r>
            <a:r>
              <a:rPr lang="en-US" sz="2400" dirty="0" smtClean="0">
                <a:solidFill>
                  <a:srgbClr val="0070C0"/>
                </a:solidFill>
                <a:latin typeface="+mj-lt"/>
              </a:rPr>
              <a:t>MATH</a:t>
            </a:r>
            <a:r>
              <a:rPr lang="en-US" sz="2400" dirty="0" smtClean="0">
                <a:solidFill>
                  <a:srgbClr val="00B050"/>
                </a:solidFill>
                <a:latin typeface="+mj-lt"/>
              </a:rPr>
              <a:t> (</a:t>
            </a:r>
            <a:r>
              <a:rPr lang="en-US" sz="2400" dirty="0" smtClean="0">
                <a:latin typeface="+mj-lt"/>
              </a:rPr>
              <a:t>TEST</a:t>
            </a:r>
            <a:r>
              <a:rPr lang="en-US" sz="2400" dirty="0" smtClean="0">
                <a:solidFill>
                  <a:srgbClr val="00B050"/>
                </a:solidFill>
                <a:latin typeface="+mj-lt"/>
              </a:rPr>
              <a:t>),                 then </a:t>
            </a:r>
            <a:r>
              <a:rPr lang="en-US" sz="2400" dirty="0" smtClean="0">
                <a:solidFill>
                  <a:srgbClr val="0070C0"/>
                </a:solidFill>
                <a:latin typeface="+mj-lt"/>
              </a:rPr>
              <a:t>ENTER</a:t>
            </a:r>
            <a:r>
              <a:rPr lang="en-US" sz="2400" dirty="0" smtClean="0">
                <a:solidFill>
                  <a:srgbClr val="00B050"/>
                </a:solidFill>
                <a:latin typeface="+mj-lt"/>
              </a:rPr>
              <a:t> to type </a:t>
            </a:r>
            <a:r>
              <a:rPr lang="en-US" sz="2400" dirty="0" smtClean="0">
                <a:latin typeface="+mj-lt"/>
              </a:rPr>
              <a:t>=</a:t>
            </a:r>
            <a:r>
              <a:rPr lang="en-US" sz="2400" dirty="0" smtClean="0">
                <a:solidFill>
                  <a:srgbClr val="00B050"/>
                </a:solidFill>
                <a:latin typeface="+mj-lt"/>
              </a:rPr>
              <a:t>.)</a:t>
            </a:r>
          </a:p>
          <a:p>
            <a:pPr marL="514350" indent="-514350">
              <a:buFont typeface="+mj-lt"/>
              <a:buAutoNum type="arabicPeriod"/>
            </a:pPr>
            <a:r>
              <a:rPr lang="en-US" sz="2400" dirty="0" smtClean="0">
                <a:solidFill>
                  <a:srgbClr val="00B050"/>
                </a:solidFill>
                <a:latin typeface="+mj-lt"/>
              </a:rPr>
              <a:t>Press </a:t>
            </a:r>
            <a:r>
              <a:rPr lang="en-US" sz="2400" dirty="0" smtClean="0">
                <a:solidFill>
                  <a:srgbClr val="0070C0"/>
                </a:solidFill>
                <a:latin typeface="+mj-lt"/>
              </a:rPr>
              <a:t>ENTER</a:t>
            </a:r>
            <a:r>
              <a:rPr lang="en-US" sz="2400" dirty="0" smtClean="0">
                <a:solidFill>
                  <a:srgbClr val="00B050"/>
                </a:solidFill>
                <a:latin typeface="+mj-lt"/>
              </a:rPr>
              <a:t>.                                             If a </a:t>
            </a:r>
            <a:r>
              <a:rPr lang="en-US" sz="2400" dirty="0" smtClean="0">
                <a:latin typeface="+mj-lt"/>
              </a:rPr>
              <a:t>1</a:t>
            </a:r>
            <a:r>
              <a:rPr lang="en-US" sz="2400" dirty="0" smtClean="0">
                <a:solidFill>
                  <a:srgbClr val="00B050"/>
                </a:solidFill>
                <a:latin typeface="+mj-lt"/>
              </a:rPr>
              <a:t> appears your answer is right.       If a </a:t>
            </a:r>
            <a:r>
              <a:rPr lang="en-US" sz="2400" dirty="0" smtClean="0">
                <a:latin typeface="+mj-lt"/>
              </a:rPr>
              <a:t>0</a:t>
            </a:r>
            <a:r>
              <a:rPr lang="en-US" sz="2400" dirty="0" smtClean="0">
                <a:solidFill>
                  <a:srgbClr val="00B050"/>
                </a:solidFill>
                <a:latin typeface="+mj-lt"/>
              </a:rPr>
              <a:t> appears your answer is wrong.</a:t>
            </a:r>
          </a:p>
        </p:txBody>
      </p:sp>
      <p:cxnSp>
        <p:nvCxnSpPr>
          <p:cNvPr id="7" name="Straight Arrow Connector 6"/>
          <p:cNvCxnSpPr/>
          <p:nvPr/>
        </p:nvCxnSpPr>
        <p:spPr>
          <a:xfrm>
            <a:off x="4572000" y="2362200"/>
            <a:ext cx="1219200" cy="335280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724400" y="2286000"/>
            <a:ext cx="1752600" cy="68580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flipV="1">
            <a:off x="4572000" y="2667000"/>
            <a:ext cx="1295400" cy="91440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V="1">
            <a:off x="4572000" y="3505200"/>
            <a:ext cx="1295400" cy="76200"/>
          </a:xfrm>
          <a:prstGeom prst="straightConnector1">
            <a:avLst/>
          </a:prstGeom>
          <a:ln w="34925">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6">
                                            <p:txEl>
                                              <p:pRg st="0" end="0"/>
                                            </p:txEl>
                                          </p:spTgt>
                                        </p:tgtEl>
                                        <p:attrNameLst>
                                          <p:attrName>style.visibility</p:attrName>
                                        </p:attrNameLst>
                                      </p:cBhvr>
                                      <p:to>
                                        <p:strVal val="visible"/>
                                      </p:to>
                                    </p:set>
                                    <p:anim calcmode="discrete" valueType="clr">
                                      <p:cBhvr override="childStyle">
                                        <p:cTn id="7" dur="80"/>
                                        <p:tgtEl>
                                          <p:spTgt spid="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6">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6">
                                            <p:txEl>
                                              <p:pRg st="0" end="0"/>
                                            </p:txEl>
                                          </p:spTgt>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6">
                                            <p:txEl>
                                              <p:pRg st="1" end="1"/>
                                            </p:txEl>
                                          </p:spTgt>
                                        </p:tgtEl>
                                        <p:attrNameLst>
                                          <p:attrName>style.visibility</p:attrName>
                                        </p:attrNameLst>
                                      </p:cBhvr>
                                      <p:to>
                                        <p:strVal val="visible"/>
                                      </p:to>
                                    </p:set>
                                    <p:anim calcmode="discrete" valueType="clr">
                                      <p:cBhvr override="childStyle">
                                        <p:cTn id="14" dur="80"/>
                                        <p:tgtEl>
                                          <p:spTgt spid="6">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6">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6">
                                            <p:txEl>
                                              <p:pRg st="1" end="1"/>
                                            </p:txEl>
                                          </p:spTgt>
                                        </p:tgtEl>
                                        <p:attrNameLst>
                                          <p:attrName>fill.type</p:attrName>
                                        </p:attrNameLst>
                                      </p:cBhvr>
                                      <p:to>
                                        <p:strVal val="solid"/>
                                      </p:to>
                                    </p:set>
                                  </p:childTnLst>
                                </p:cTn>
                              </p:par>
                            </p:childTnLst>
                          </p:cTn>
                        </p:par>
                        <p:par>
                          <p:cTn id="17" fill="hold">
                            <p:stCondLst>
                              <p:cond delay="1280"/>
                            </p:stCondLst>
                            <p:childTnLst>
                              <p:par>
                                <p:cTn id="18" presetID="22" presetClass="entr" presetSubtype="8" fill="hold" nodeType="after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left)">
                                      <p:cBhvr>
                                        <p:cTn id="20" dur="1000"/>
                                        <p:tgtEl>
                                          <p:spTgt spid="7"/>
                                        </p:tgtEl>
                                      </p:cBhvr>
                                    </p:animEffect>
                                  </p:childTnLst>
                                </p:cTn>
                              </p:par>
                            </p:childTnLst>
                          </p:cTn>
                        </p:par>
                        <p:par>
                          <p:cTn id="21" fill="hold">
                            <p:stCondLst>
                              <p:cond delay="2280"/>
                            </p:stCondLst>
                            <p:childTnLst>
                              <p:par>
                                <p:cTn id="22" presetID="22" presetClass="entr" presetSubtype="8" fill="hold"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wipe(left)">
                                      <p:cBhvr>
                                        <p:cTn id="24" dur="1000"/>
                                        <p:tgtEl>
                                          <p:spTgt spid="9"/>
                                        </p:tgtEl>
                                      </p:cBhvr>
                                    </p:animEffect>
                                  </p:childTnLst>
                                </p:cTn>
                              </p:par>
                            </p:childTnLst>
                          </p:cTn>
                        </p:par>
                      </p:childTnLst>
                    </p:cTn>
                  </p:par>
                  <p:par>
                    <p:cTn id="25" fill="hold">
                      <p:stCondLst>
                        <p:cond delay="indefinite"/>
                      </p:stCondLst>
                      <p:childTnLst>
                        <p:par>
                          <p:cTn id="26" fill="hold">
                            <p:stCondLst>
                              <p:cond delay="0"/>
                            </p:stCondLst>
                            <p:childTnLst>
                              <p:par>
                                <p:cTn id="27" presetID="27" presetClass="entr" presetSubtype="0" fill="hold" nodeType="clickEffect">
                                  <p:stCondLst>
                                    <p:cond delay="0"/>
                                  </p:stCondLst>
                                  <p:iterate type="lt">
                                    <p:tmPct val="50000"/>
                                  </p:iterate>
                                  <p:childTnLst>
                                    <p:set>
                                      <p:cBhvr>
                                        <p:cTn id="28" dur="1" fill="hold">
                                          <p:stCondLst>
                                            <p:cond delay="0"/>
                                          </p:stCondLst>
                                        </p:cTn>
                                        <p:tgtEl>
                                          <p:spTgt spid="6">
                                            <p:txEl>
                                              <p:pRg st="2" end="2"/>
                                            </p:txEl>
                                          </p:spTgt>
                                        </p:tgtEl>
                                        <p:attrNameLst>
                                          <p:attrName>style.visibility</p:attrName>
                                        </p:attrNameLst>
                                      </p:cBhvr>
                                      <p:to>
                                        <p:strVal val="visible"/>
                                      </p:to>
                                    </p:set>
                                    <p:anim calcmode="discrete" valueType="clr">
                                      <p:cBhvr override="childStyle">
                                        <p:cTn id="29" dur="80"/>
                                        <p:tgtEl>
                                          <p:spTgt spid="6">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0" dur="80"/>
                                        <p:tgtEl>
                                          <p:spTgt spid="6">
                                            <p:txEl>
                                              <p:pRg st="2" end="2"/>
                                            </p:txEl>
                                          </p:spTgt>
                                        </p:tgtEl>
                                        <p:attrNameLst>
                                          <p:attrName>fillcolor</p:attrName>
                                        </p:attrNameLst>
                                      </p:cBhvr>
                                      <p:tavLst>
                                        <p:tav tm="0">
                                          <p:val>
                                            <p:clrVal>
                                              <a:schemeClr val="accent2"/>
                                            </p:clrVal>
                                          </p:val>
                                        </p:tav>
                                        <p:tav tm="50000">
                                          <p:val>
                                            <p:clrVal>
                                              <a:schemeClr val="hlink"/>
                                            </p:clrVal>
                                          </p:val>
                                        </p:tav>
                                      </p:tavLst>
                                    </p:anim>
                                    <p:set>
                                      <p:cBhvr>
                                        <p:cTn id="31" dur="80"/>
                                        <p:tgtEl>
                                          <p:spTgt spid="6">
                                            <p:txEl>
                                              <p:pRg st="2" end="2"/>
                                            </p:txEl>
                                          </p:spTgt>
                                        </p:tgtEl>
                                        <p:attrNameLst>
                                          <p:attrName>fill.type</p:attrName>
                                        </p:attrNameLst>
                                      </p:cBhvr>
                                      <p:to>
                                        <p:strVal val="solid"/>
                                      </p:to>
                                    </p:set>
                                  </p:childTnLst>
                                </p:cTn>
                              </p:par>
                              <p:par>
                                <p:cTn id="32" presetID="9" presetClass="exit" presetSubtype="0" fill="hold" nodeType="withEffect">
                                  <p:stCondLst>
                                    <p:cond delay="0"/>
                                  </p:stCondLst>
                                  <p:childTnLst>
                                    <p:animEffect transition="out" filter="dissolve">
                                      <p:cBhvr>
                                        <p:cTn id="33" dur="1000"/>
                                        <p:tgtEl>
                                          <p:spTgt spid="7"/>
                                        </p:tgtEl>
                                      </p:cBhvr>
                                    </p:animEffect>
                                    <p:set>
                                      <p:cBhvr>
                                        <p:cTn id="34" dur="1" fill="hold">
                                          <p:stCondLst>
                                            <p:cond delay="999"/>
                                          </p:stCondLst>
                                        </p:cTn>
                                        <p:tgtEl>
                                          <p:spTgt spid="7"/>
                                        </p:tgtEl>
                                        <p:attrNameLst>
                                          <p:attrName>style.visibility</p:attrName>
                                        </p:attrNameLst>
                                      </p:cBhvr>
                                      <p:to>
                                        <p:strVal val="hidden"/>
                                      </p:to>
                                    </p:set>
                                  </p:childTnLst>
                                </p:cTn>
                              </p:par>
                              <p:par>
                                <p:cTn id="35" presetID="9" presetClass="exit" presetSubtype="0" fill="hold" nodeType="withEffect">
                                  <p:stCondLst>
                                    <p:cond delay="0"/>
                                  </p:stCondLst>
                                  <p:childTnLst>
                                    <p:animEffect transition="out" filter="dissolve">
                                      <p:cBhvr>
                                        <p:cTn id="36" dur="1000"/>
                                        <p:tgtEl>
                                          <p:spTgt spid="9"/>
                                        </p:tgtEl>
                                      </p:cBhvr>
                                    </p:animEffect>
                                    <p:set>
                                      <p:cBhvr>
                                        <p:cTn id="37" dur="1" fill="hold">
                                          <p:stCondLst>
                                            <p:cond delay="999"/>
                                          </p:stCondLst>
                                        </p:cTn>
                                        <p:tgtEl>
                                          <p:spTgt spid="9"/>
                                        </p:tgtEl>
                                        <p:attrNameLst>
                                          <p:attrName>style.visibility</p:attrName>
                                        </p:attrNameLst>
                                      </p:cBhvr>
                                      <p:to>
                                        <p:strVal val="hidden"/>
                                      </p:to>
                                    </p:set>
                                  </p:childTnLst>
                                </p:cTn>
                              </p:par>
                            </p:childTnLst>
                          </p:cTn>
                        </p:par>
                        <p:par>
                          <p:cTn id="38" fill="hold">
                            <p:stCondLst>
                              <p:cond delay="3960"/>
                            </p:stCondLst>
                            <p:childTnLst>
                              <p:par>
                                <p:cTn id="39" presetID="22" presetClass="entr" presetSubtype="8" fill="hold" nodeType="afterEffect">
                                  <p:stCondLst>
                                    <p:cond delay="0"/>
                                  </p:stCondLst>
                                  <p:childTnLst>
                                    <p:set>
                                      <p:cBhvr>
                                        <p:cTn id="40" dur="1" fill="hold">
                                          <p:stCondLst>
                                            <p:cond delay="0"/>
                                          </p:stCondLst>
                                        </p:cTn>
                                        <p:tgtEl>
                                          <p:spTgt spid="16"/>
                                        </p:tgtEl>
                                        <p:attrNameLst>
                                          <p:attrName>style.visibility</p:attrName>
                                        </p:attrNameLst>
                                      </p:cBhvr>
                                      <p:to>
                                        <p:strVal val="visible"/>
                                      </p:to>
                                    </p:set>
                                    <p:animEffect transition="in" filter="wipe(left)">
                                      <p:cBhvr>
                                        <p:cTn id="41" dur="1000"/>
                                        <p:tgtEl>
                                          <p:spTgt spid="16"/>
                                        </p:tgtEl>
                                      </p:cBhvr>
                                    </p:animEffect>
                                  </p:childTnLst>
                                </p:cTn>
                              </p:par>
                            </p:childTnLst>
                          </p:cTn>
                        </p:par>
                        <p:par>
                          <p:cTn id="42" fill="hold">
                            <p:stCondLst>
                              <p:cond delay="4960"/>
                            </p:stCondLst>
                            <p:childTnLst>
                              <p:par>
                                <p:cTn id="43" presetID="22" presetClass="entr" presetSubtype="8" fill="hold" nodeType="after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wipe(left)">
                                      <p:cBhvr>
                                        <p:cTn id="45" dur="10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27" presetClass="entr" presetSubtype="0" fill="hold" nodeType="clickEffect">
                                  <p:stCondLst>
                                    <p:cond delay="0"/>
                                  </p:stCondLst>
                                  <p:iterate type="lt">
                                    <p:tmPct val="50000"/>
                                  </p:iterate>
                                  <p:childTnLst>
                                    <p:set>
                                      <p:cBhvr>
                                        <p:cTn id="49" dur="1" fill="hold">
                                          <p:stCondLst>
                                            <p:cond delay="0"/>
                                          </p:stCondLst>
                                        </p:cTn>
                                        <p:tgtEl>
                                          <p:spTgt spid="6">
                                            <p:txEl>
                                              <p:pRg st="3" end="3"/>
                                            </p:txEl>
                                          </p:spTgt>
                                        </p:tgtEl>
                                        <p:attrNameLst>
                                          <p:attrName>style.visibility</p:attrName>
                                        </p:attrNameLst>
                                      </p:cBhvr>
                                      <p:to>
                                        <p:strVal val="visible"/>
                                      </p:to>
                                    </p:set>
                                    <p:anim calcmode="discrete" valueType="clr">
                                      <p:cBhvr override="childStyle">
                                        <p:cTn id="50" dur="80"/>
                                        <p:tgtEl>
                                          <p:spTgt spid="6">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6">
                                            <p:txEl>
                                              <p:pRg st="3" end="3"/>
                                            </p:txEl>
                                          </p:spTgt>
                                        </p:tgtEl>
                                        <p:attrNameLst>
                                          <p:attrName>fillcolor</p:attrName>
                                        </p:attrNameLst>
                                      </p:cBhvr>
                                      <p:tavLst>
                                        <p:tav tm="0">
                                          <p:val>
                                            <p:clrVal>
                                              <a:schemeClr val="accent2"/>
                                            </p:clrVal>
                                          </p:val>
                                        </p:tav>
                                        <p:tav tm="50000">
                                          <p:val>
                                            <p:clrVal>
                                              <a:schemeClr val="hlink"/>
                                            </p:clrVal>
                                          </p:val>
                                        </p:tav>
                                      </p:tavLst>
                                    </p:anim>
                                    <p:set>
                                      <p:cBhvr>
                                        <p:cTn id="52" dur="80"/>
                                        <p:tgtEl>
                                          <p:spTgt spid="6">
                                            <p:txEl>
                                              <p:pRg st="3" end="3"/>
                                            </p:txEl>
                                          </p:spTgt>
                                        </p:tgtEl>
                                        <p:attrNameLst>
                                          <p:attrName>fill.type</p:attrName>
                                        </p:attrNameLst>
                                      </p:cBhvr>
                                      <p:to>
                                        <p:strVal val="solid"/>
                                      </p:to>
                                    </p:set>
                                  </p:childTnLst>
                                </p:cTn>
                              </p:par>
                              <p:par>
                                <p:cTn id="53" presetID="9" presetClass="exit" presetSubtype="0" fill="hold" nodeType="withEffect">
                                  <p:stCondLst>
                                    <p:cond delay="0"/>
                                  </p:stCondLst>
                                  <p:childTnLst>
                                    <p:animEffect transition="out" filter="dissolve">
                                      <p:cBhvr>
                                        <p:cTn id="54" dur="1000"/>
                                        <p:tgtEl>
                                          <p:spTgt spid="16"/>
                                        </p:tgtEl>
                                      </p:cBhvr>
                                    </p:animEffect>
                                    <p:set>
                                      <p:cBhvr>
                                        <p:cTn id="55" dur="1" fill="hold">
                                          <p:stCondLst>
                                            <p:cond delay="999"/>
                                          </p:stCondLst>
                                        </p:cTn>
                                        <p:tgtEl>
                                          <p:spTgt spid="16"/>
                                        </p:tgtEl>
                                        <p:attrNameLst>
                                          <p:attrName>style.visibility</p:attrName>
                                        </p:attrNameLst>
                                      </p:cBhvr>
                                      <p:to>
                                        <p:strVal val="hidden"/>
                                      </p:to>
                                    </p:set>
                                  </p:childTnLst>
                                </p:cTn>
                              </p:par>
                              <p:par>
                                <p:cTn id="56" presetID="9" presetClass="exit" presetSubtype="0" fill="hold" nodeType="withEffect">
                                  <p:stCondLst>
                                    <p:cond delay="0"/>
                                  </p:stCondLst>
                                  <p:childTnLst>
                                    <p:animEffect transition="out" filter="dissolve">
                                      <p:cBhvr>
                                        <p:cTn id="57" dur="1000"/>
                                        <p:tgtEl>
                                          <p:spTgt spid="18"/>
                                        </p:tgtEl>
                                      </p:cBhvr>
                                    </p:animEffect>
                                    <p:set>
                                      <p:cBhvr>
                                        <p:cTn id="58" dur="1" fill="hold">
                                          <p:stCondLst>
                                            <p:cond delay="999"/>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Identifying Linear equations</a:t>
            </a:r>
            <a:endParaRPr lang="en-US" dirty="0"/>
          </a:p>
        </p:txBody>
      </p:sp>
      <p:sp>
        <p:nvSpPr>
          <p:cNvPr id="3" name="Content Placeholder 2"/>
          <p:cNvSpPr>
            <a:spLocks noGrp="1"/>
          </p:cNvSpPr>
          <p:nvPr>
            <p:ph idx="1"/>
          </p:nvPr>
        </p:nvSpPr>
        <p:spPr>
          <a:xfrm>
            <a:off x="228600" y="2743200"/>
            <a:ext cx="8915400" cy="1981200"/>
          </a:xfrm>
        </p:spPr>
        <p:txBody>
          <a:bodyPr>
            <a:normAutofit/>
          </a:bodyPr>
          <a:lstStyle/>
          <a:p>
            <a:pPr>
              <a:buNone/>
            </a:pPr>
            <a:r>
              <a:rPr lang="en-US" dirty="0" smtClean="0">
                <a:solidFill>
                  <a:srgbClr val="00B050"/>
                </a:solidFill>
              </a:rPr>
              <a:t>To decide if an equation is linear, we try and get it in this form. </a:t>
            </a:r>
          </a:p>
          <a:p>
            <a:pPr>
              <a:buNone/>
            </a:pPr>
            <a:r>
              <a:rPr lang="en-US" dirty="0" smtClean="0">
                <a:solidFill>
                  <a:srgbClr val="00B050"/>
                </a:solidFill>
              </a:rPr>
              <a:t>To do this, simply try to solve it. But instead of actually solving it, </a:t>
            </a:r>
          </a:p>
          <a:p>
            <a:pPr>
              <a:buNone/>
            </a:pPr>
            <a:r>
              <a:rPr lang="en-US" dirty="0" smtClean="0">
                <a:solidFill>
                  <a:srgbClr val="00B050"/>
                </a:solidFill>
              </a:rPr>
              <a:t>stop short to try and get it in this form. If it cannot be written in </a:t>
            </a:r>
          </a:p>
          <a:p>
            <a:pPr>
              <a:buNone/>
            </a:pPr>
            <a:r>
              <a:rPr lang="en-US" dirty="0" smtClean="0">
                <a:solidFill>
                  <a:srgbClr val="00B050"/>
                </a:solidFill>
              </a:rPr>
              <a:t>this form, then the equation is not linear. </a:t>
            </a:r>
            <a:endParaRPr lang="en-US" dirty="0">
              <a:solidFill>
                <a:srgbClr val="00B050"/>
              </a:solidFill>
            </a:endParaRPr>
          </a:p>
        </p:txBody>
      </p:sp>
      <p:sp>
        <p:nvSpPr>
          <p:cNvPr id="4" name="Content Placeholder 2"/>
          <p:cNvSpPr txBox="1">
            <a:spLocks/>
          </p:cNvSpPr>
          <p:nvPr/>
        </p:nvSpPr>
        <p:spPr>
          <a:xfrm>
            <a:off x="154548" y="1454196"/>
            <a:ext cx="8839200" cy="1194516"/>
          </a:xfrm>
          <a:prstGeom prst="rect">
            <a:avLst/>
          </a:prstGeom>
        </p:spPr>
        <p:txBody>
          <a:bodyPr vert="horz">
            <a:normAutofit/>
          </a:bodyPr>
          <a:lstStyle/>
          <a:p>
            <a:pPr marL="0" marR="0" lvl="0" indent="0" algn="l" defTabSz="914400" rtl="0" eaLnBrk="1" fontAlgn="auto" latinLnBrk="0" hangingPunct="1">
              <a:lnSpc>
                <a:spcPct val="120000"/>
              </a:lnSpc>
              <a:spcBef>
                <a:spcPts val="0"/>
              </a:spcBef>
              <a:spcAft>
                <a:spcPts val="0"/>
              </a:spcAft>
              <a:buClr>
                <a:schemeClr val="accent3"/>
              </a:buClr>
              <a:buSzPct val="95000"/>
              <a:buFont typeface="Wingdings 2"/>
              <a:buNone/>
              <a:tabLst/>
              <a:defRPr/>
            </a:pP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A </a:t>
            </a:r>
            <a:r>
              <a:rPr kumimoji="0" lang="en-US" sz="2300" b="1" i="0" u="none" strike="noStrike" kern="1200" cap="none" spc="0" normalizeH="0" baseline="0" noProof="0" dirty="0" smtClean="0">
                <a:ln>
                  <a:noFill/>
                </a:ln>
                <a:solidFill>
                  <a:schemeClr val="tx1"/>
                </a:solidFill>
                <a:effectLst/>
                <a:uLnTx/>
                <a:uFillTx/>
                <a:latin typeface="Calibri" pitchFamily="34" charset="0"/>
                <a:ea typeface="+mn-ea"/>
                <a:cs typeface="+mn-cs"/>
              </a:rPr>
              <a:t>linear equation</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in one variable is an equation that </a:t>
            </a:r>
            <a:r>
              <a:rPr kumimoji="0" lang="en-US" sz="2300" b="0" i="1" u="none" strike="noStrike" kern="1200" cap="none" spc="0" normalizeH="0" baseline="0" noProof="0" dirty="0" smtClean="0">
                <a:ln>
                  <a:noFill/>
                </a:ln>
                <a:solidFill>
                  <a:schemeClr val="tx1"/>
                </a:solidFill>
                <a:effectLst/>
                <a:uLnTx/>
                <a:uFillTx/>
                <a:latin typeface="Calibri" pitchFamily="34" charset="0"/>
                <a:ea typeface="+mn-ea"/>
                <a:cs typeface="+mn-cs"/>
              </a:rPr>
              <a:t>can be</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a:t>
            </a:r>
            <a:r>
              <a:rPr kumimoji="0" lang="en-US" sz="2300" b="0" i="1" u="none" strike="noStrike" kern="1200" cap="none" spc="0" normalizeH="0" baseline="0" noProof="0" dirty="0" smtClean="0">
                <a:ln>
                  <a:noFill/>
                </a:ln>
                <a:solidFill>
                  <a:schemeClr val="tx1"/>
                </a:solidFill>
                <a:effectLst/>
                <a:uLnTx/>
                <a:uFillTx/>
                <a:latin typeface="Calibri" pitchFamily="34" charset="0"/>
                <a:ea typeface="+mn-ea"/>
                <a:cs typeface="+mn-cs"/>
              </a:rPr>
              <a:t>written</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in the form __________ where </a:t>
            </a:r>
            <a:r>
              <a:rPr kumimoji="0" lang="en-US" sz="2300" b="0" i="1" u="none" strike="noStrike" kern="1200" cap="none" spc="0" normalizeH="0" baseline="0" noProof="0" dirty="0" smtClean="0">
                <a:ln>
                  <a:noFill/>
                </a:ln>
                <a:solidFill>
                  <a:schemeClr val="tx1"/>
                </a:solidFill>
                <a:effectLst/>
                <a:uLnTx/>
                <a:uFillTx/>
                <a:latin typeface="Calibri" pitchFamily="34" charset="0"/>
                <a:ea typeface="+mn-ea"/>
                <a:cs typeface="+mn-cs"/>
              </a:rPr>
              <a:t>a</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and </a:t>
            </a:r>
            <a:r>
              <a:rPr kumimoji="0" lang="en-US" sz="2300" b="0" i="1" u="none" strike="noStrike" kern="1200" cap="none" spc="0" normalizeH="0" baseline="0" noProof="0" dirty="0" smtClean="0">
                <a:ln>
                  <a:noFill/>
                </a:ln>
                <a:solidFill>
                  <a:schemeClr val="tx1"/>
                </a:solidFill>
                <a:effectLst/>
                <a:uLnTx/>
                <a:uFillTx/>
                <a:latin typeface="Calibri" pitchFamily="34" charset="0"/>
                <a:ea typeface="+mn-ea"/>
                <a:cs typeface="+mn-cs"/>
              </a:rPr>
              <a:t>b</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are constants and </a:t>
            </a:r>
            <a:r>
              <a:rPr kumimoji="0" lang="en-US" sz="2300" b="0" i="1" u="none" strike="noStrike" kern="1200" cap="none" spc="0" normalizeH="0" baseline="0" noProof="0" dirty="0" smtClean="0">
                <a:ln>
                  <a:noFill/>
                </a:ln>
                <a:solidFill>
                  <a:schemeClr val="tx1"/>
                </a:solidFill>
                <a:effectLst/>
                <a:uLnTx/>
                <a:uFillTx/>
                <a:latin typeface="Calibri" pitchFamily="34" charset="0"/>
                <a:ea typeface="+mn-ea"/>
                <a:cs typeface="+mn-cs"/>
              </a:rPr>
              <a:t>a</a:t>
            </a:r>
            <a:r>
              <a:rPr kumimoji="0" lang="en-US" sz="2300" b="0" i="0" u="none" strike="noStrike" kern="1200" cap="none" spc="0" normalizeH="0" baseline="0" noProof="0" dirty="0" smtClean="0">
                <a:ln>
                  <a:noFill/>
                </a:ln>
                <a:solidFill>
                  <a:schemeClr val="tx1"/>
                </a:solidFill>
                <a:effectLst/>
                <a:uLnTx/>
                <a:uFillTx/>
                <a:latin typeface="Calibri" pitchFamily="34" charset="0"/>
                <a:ea typeface="+mn-ea"/>
                <a:cs typeface="+mn-cs"/>
              </a:rPr>
              <a:t> ≠ 0.</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Calibri" pitchFamily="34" charset="0"/>
              <a:ea typeface="+mn-ea"/>
              <a:cs typeface="+mn-cs"/>
            </a:endParaRPr>
          </a:p>
        </p:txBody>
      </p:sp>
      <p:graphicFrame>
        <p:nvGraphicFramePr>
          <p:cNvPr id="5" name="Object 4"/>
          <p:cNvGraphicFramePr>
            <a:graphicFrameLocks noChangeAspect="1"/>
          </p:cNvGraphicFramePr>
          <p:nvPr/>
        </p:nvGraphicFramePr>
        <p:xfrm>
          <a:off x="1369607" y="1912470"/>
          <a:ext cx="1360714" cy="355242"/>
        </p:xfrm>
        <a:graphic>
          <a:graphicData uri="http://schemas.openxmlformats.org/presentationml/2006/ole">
            <p:oleObj spid="_x0000_s53250" name="Equation" r:id="rId3" imgW="634680" imgH="177480" progId="Equation.3">
              <p:embed/>
            </p:oleObj>
          </a:graphicData>
        </a:graphic>
      </p:graphicFrame>
      <p:sp>
        <p:nvSpPr>
          <p:cNvPr id="6" name="Rectangle 5"/>
          <p:cNvSpPr/>
          <p:nvPr/>
        </p:nvSpPr>
        <p:spPr>
          <a:xfrm>
            <a:off x="152400" y="5029200"/>
            <a:ext cx="8915400" cy="954107"/>
          </a:xfrm>
          <a:prstGeom prst="rect">
            <a:avLst/>
          </a:prstGeom>
        </p:spPr>
        <p:txBody>
          <a:bodyPr wrap="square">
            <a:spAutoFit/>
          </a:bodyPr>
          <a:lstStyle/>
          <a:p>
            <a:pPr>
              <a:buNone/>
            </a:pPr>
            <a:r>
              <a:rPr lang="en-US" sz="2800" dirty="0" smtClean="0">
                <a:solidFill>
                  <a:srgbClr val="FF0000"/>
                </a:solidFill>
                <a:latin typeface="+mj-lt"/>
              </a:rPr>
              <a:t>Note: When trying to get the equation into this form, you cannot multiply or divide by an expression with a variable.</a:t>
            </a:r>
            <a:endParaRPr lang="en-US" sz="2800" dirty="0">
              <a:solidFill>
                <a:srgbClr val="FF0000"/>
              </a:solidFill>
              <a:latin typeface="+mj-lt"/>
            </a:endParaRPr>
          </a:p>
        </p:txBody>
      </p:sp>
      <p:sp>
        <p:nvSpPr>
          <p:cNvPr id="7" name="TextBox 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1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7" presetClass="entr" presetSubtype="0" fill="hold" grpId="0" nodeType="clickEffect">
                                  <p:stCondLst>
                                    <p:cond delay="0"/>
                                  </p:stCondLst>
                                  <p:iterate type="lt">
                                    <p:tmPct val="50000"/>
                                  </p:iterate>
                                  <p:childTnLst>
                                    <p:set>
                                      <p:cBhvr>
                                        <p:cTn id="11"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2"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4" dur="80"/>
                                        <p:tgtEl>
                                          <p:spTgt spid="3">
                                            <p:txEl>
                                              <p:pRg st="0" end="0"/>
                                            </p:txEl>
                                          </p:spTgt>
                                        </p:tgtEl>
                                        <p:attrNameLst>
                                          <p:attrName>fill.type</p:attrName>
                                        </p:attrNameLst>
                                      </p:cBhvr>
                                      <p:to>
                                        <p:strVal val="solid"/>
                                      </p:to>
                                    </p:set>
                                  </p:childTnLst>
                                </p:cTn>
                              </p:par>
                            </p:childTnLst>
                          </p:cTn>
                        </p:par>
                        <p:par>
                          <p:cTn id="15" fill="hold">
                            <p:stCondLst>
                              <p:cond delay="2160"/>
                            </p:stCondLst>
                            <p:childTnLst>
                              <p:par>
                                <p:cTn id="16" presetID="27" presetClass="entr" presetSubtype="0" fill="hold" grpId="0" nodeType="afterEffect">
                                  <p:stCondLst>
                                    <p:cond delay="0"/>
                                  </p:stCondLst>
                                  <p:iterate type="lt">
                                    <p:tmPct val="50000"/>
                                  </p:iterate>
                                  <p:childTnLst>
                                    <p:set>
                                      <p:cBhvr>
                                        <p:cTn id="17"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8"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0" dur="80"/>
                                        <p:tgtEl>
                                          <p:spTgt spid="3">
                                            <p:txEl>
                                              <p:pRg st="1" end="1"/>
                                            </p:txEl>
                                          </p:spTgt>
                                        </p:tgtEl>
                                        <p:attrNameLst>
                                          <p:attrName>fill.type</p:attrName>
                                        </p:attrNameLst>
                                      </p:cBhvr>
                                      <p:to>
                                        <p:strVal val="solid"/>
                                      </p:to>
                                    </p:set>
                                  </p:childTnLst>
                                </p:cTn>
                              </p:par>
                            </p:childTnLst>
                          </p:cTn>
                        </p:par>
                        <p:par>
                          <p:cTn id="21" fill="hold">
                            <p:stCondLst>
                              <p:cond delay="4520"/>
                            </p:stCondLst>
                            <p:childTnLst>
                              <p:par>
                                <p:cTn id="22" presetID="27" presetClass="entr" presetSubtype="0" fill="hold" grpId="0" nodeType="afterEffect">
                                  <p:stCondLst>
                                    <p:cond delay="0"/>
                                  </p:stCondLst>
                                  <p:iterate type="lt">
                                    <p:tmPct val="50000"/>
                                  </p:iterate>
                                  <p:childTnLst>
                                    <p:set>
                                      <p:cBhvr>
                                        <p:cTn id="23"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4"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6" dur="80"/>
                                        <p:tgtEl>
                                          <p:spTgt spid="3">
                                            <p:txEl>
                                              <p:pRg st="2" end="2"/>
                                            </p:txEl>
                                          </p:spTgt>
                                        </p:tgtEl>
                                        <p:attrNameLst>
                                          <p:attrName>fill.type</p:attrName>
                                        </p:attrNameLst>
                                      </p:cBhvr>
                                      <p:to>
                                        <p:strVal val="solid"/>
                                      </p:to>
                                    </p:set>
                                  </p:childTnLst>
                                </p:cTn>
                              </p:par>
                            </p:childTnLst>
                          </p:cTn>
                        </p:par>
                        <p:par>
                          <p:cTn id="27" fill="hold">
                            <p:stCondLst>
                              <p:cond delay="6720"/>
                            </p:stCondLst>
                            <p:childTnLst>
                              <p:par>
                                <p:cTn id="28" presetID="27" presetClass="entr" presetSubtype="0" fill="hold" grpId="0" nodeType="afterEffect">
                                  <p:stCondLst>
                                    <p:cond delay="0"/>
                                  </p:stCondLst>
                                  <p:iterate type="lt">
                                    <p:tmPct val="50000"/>
                                  </p:iterate>
                                  <p:childTnLst>
                                    <p:set>
                                      <p:cBhvr>
                                        <p:cTn id="29"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0"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1"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2" dur="80"/>
                                        <p:tgtEl>
                                          <p:spTgt spid="3">
                                            <p:txEl>
                                              <p:pRg st="3" end="3"/>
                                            </p:txEl>
                                          </p:spTgt>
                                        </p:tgtEl>
                                        <p:attrNameLst>
                                          <p:attrName>fill.type</p:attrName>
                                        </p:attrNameLst>
                                      </p:cBhvr>
                                      <p:to>
                                        <p:strVal val="solid"/>
                                      </p:to>
                                    </p:set>
                                  </p:childTnLst>
                                </p:cTn>
                              </p:par>
                            </p:childTnLst>
                          </p:cTn>
                        </p:par>
                      </p:childTnLst>
                    </p:cTn>
                  </p:par>
                  <p:par>
                    <p:cTn id="33" fill="hold">
                      <p:stCondLst>
                        <p:cond delay="indefinite"/>
                      </p:stCondLst>
                      <p:childTnLst>
                        <p:par>
                          <p:cTn id="34" fill="hold">
                            <p:stCondLst>
                              <p:cond delay="0"/>
                            </p:stCondLst>
                            <p:childTnLst>
                              <p:par>
                                <p:cTn id="35" presetID="27" presetClass="entr" presetSubtype="0" fill="hold" grpId="0" nodeType="clickEffect">
                                  <p:stCondLst>
                                    <p:cond delay="0"/>
                                  </p:stCondLst>
                                  <p:iterate type="lt">
                                    <p:tmPct val="50000"/>
                                  </p:iterate>
                                  <p:childTnLst>
                                    <p:set>
                                      <p:cBhvr>
                                        <p:cTn id="36" dur="1" fill="hold">
                                          <p:stCondLst>
                                            <p:cond delay="0"/>
                                          </p:stCondLst>
                                        </p:cTn>
                                        <p:tgtEl>
                                          <p:spTgt spid="6"/>
                                        </p:tgtEl>
                                        <p:attrNameLst>
                                          <p:attrName>style.visibility</p:attrName>
                                        </p:attrNameLst>
                                      </p:cBhvr>
                                      <p:to>
                                        <p:strVal val="visible"/>
                                      </p:to>
                                    </p:set>
                                    <p:anim calcmode="discrete" valueType="clr">
                                      <p:cBhvr override="childStyle">
                                        <p:cTn id="37" dur="15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38" dur="150"/>
                                        <p:tgtEl>
                                          <p:spTgt spid="6"/>
                                        </p:tgtEl>
                                        <p:attrNameLst>
                                          <p:attrName>fillcolor</p:attrName>
                                        </p:attrNameLst>
                                      </p:cBhvr>
                                      <p:tavLst>
                                        <p:tav tm="0">
                                          <p:val>
                                            <p:clrVal>
                                              <a:schemeClr val="accent2"/>
                                            </p:clrVal>
                                          </p:val>
                                        </p:tav>
                                        <p:tav tm="50000">
                                          <p:val>
                                            <p:clrVal>
                                              <a:schemeClr val="hlink"/>
                                            </p:clrVal>
                                          </p:val>
                                        </p:tav>
                                      </p:tavLst>
                                    </p:anim>
                                    <p:set>
                                      <p:cBhvr>
                                        <p:cTn id="39" dur="150"/>
                                        <p:tgtEl>
                                          <p:spTgt spid="6"/>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81000"/>
            <a:ext cx="9067800" cy="1143000"/>
          </a:xfrm>
        </p:spPr>
        <p:txBody>
          <a:bodyPr>
            <a:normAutofit fontScale="90000"/>
          </a:bodyPr>
          <a:lstStyle/>
          <a:p>
            <a:r>
              <a:rPr lang="en-US" dirty="0" smtClean="0"/>
              <a:t>Example: Identifying linear equations</a:t>
            </a:r>
            <a:endParaRPr lang="en-US" dirty="0"/>
          </a:p>
        </p:txBody>
      </p:sp>
      <p:graphicFrame>
        <p:nvGraphicFramePr>
          <p:cNvPr id="4" name="Object 3"/>
          <p:cNvGraphicFramePr>
            <a:graphicFrameLocks noChangeAspect="1"/>
          </p:cNvGraphicFramePr>
          <p:nvPr/>
        </p:nvGraphicFramePr>
        <p:xfrm>
          <a:off x="5376863" y="1828800"/>
          <a:ext cx="2351087" cy="609600"/>
        </p:xfrm>
        <a:graphic>
          <a:graphicData uri="http://schemas.openxmlformats.org/presentationml/2006/ole">
            <p:oleObj spid="_x0000_s71682" name="Equation" r:id="rId3" imgW="685800" imgH="177480" progId="Equation.3">
              <p:embed/>
            </p:oleObj>
          </a:graphicData>
        </a:graphic>
      </p:graphicFrame>
      <p:graphicFrame>
        <p:nvGraphicFramePr>
          <p:cNvPr id="54275" name="Object 3"/>
          <p:cNvGraphicFramePr>
            <a:graphicFrameLocks noChangeAspect="1"/>
          </p:cNvGraphicFramePr>
          <p:nvPr/>
        </p:nvGraphicFramePr>
        <p:xfrm>
          <a:off x="5562600" y="3048000"/>
          <a:ext cx="1828800" cy="533400"/>
        </p:xfrm>
        <a:graphic>
          <a:graphicData uri="http://schemas.openxmlformats.org/presentationml/2006/ole">
            <p:oleObj spid="_x0000_s71683" name="Equation" r:id="rId4" imgW="609480" imgH="177480" progId="Equation.3">
              <p:embed/>
            </p:oleObj>
          </a:graphicData>
        </a:graphic>
      </p:graphicFrame>
      <p:graphicFrame>
        <p:nvGraphicFramePr>
          <p:cNvPr id="54287" name="Object 15"/>
          <p:cNvGraphicFramePr>
            <a:graphicFrameLocks noChangeAspect="1"/>
          </p:cNvGraphicFramePr>
          <p:nvPr/>
        </p:nvGraphicFramePr>
        <p:xfrm>
          <a:off x="5348288" y="2438400"/>
          <a:ext cx="657225" cy="457200"/>
        </p:xfrm>
        <a:graphic>
          <a:graphicData uri="http://schemas.openxmlformats.org/presentationml/2006/ole">
            <p:oleObj spid="_x0000_s71684" name="Equation" r:id="rId5" imgW="304560" imgH="177480" progId="Equation.3">
              <p:embed/>
            </p:oleObj>
          </a:graphicData>
        </a:graphic>
      </p:graphicFrame>
      <p:sp>
        <p:nvSpPr>
          <p:cNvPr id="18" name="TextBox 17"/>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54288" name="Object 16"/>
          <p:cNvGraphicFramePr>
            <a:graphicFrameLocks noChangeAspect="1"/>
          </p:cNvGraphicFramePr>
          <p:nvPr/>
        </p:nvGraphicFramePr>
        <p:xfrm>
          <a:off x="6946900" y="2438400"/>
          <a:ext cx="658813" cy="457200"/>
        </p:xfrm>
        <a:graphic>
          <a:graphicData uri="http://schemas.openxmlformats.org/presentationml/2006/ole">
            <p:oleObj spid="_x0000_s71685" name="Equation" r:id="rId6" imgW="304560" imgH="177480" progId="Equation.3">
              <p:embed/>
            </p:oleObj>
          </a:graphicData>
        </a:graphic>
      </p:graphicFrame>
      <p:cxnSp>
        <p:nvCxnSpPr>
          <p:cNvPr id="20" name="Straight Connector 19"/>
          <p:cNvCxnSpPr/>
          <p:nvPr/>
        </p:nvCxnSpPr>
        <p:spPr>
          <a:xfrm>
            <a:off x="5181600" y="29718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85800" y="2996625"/>
            <a:ext cx="3733800" cy="1077218"/>
          </a:xfrm>
          <a:prstGeom prst="rect">
            <a:avLst/>
          </a:prstGeom>
          <a:noFill/>
        </p:spPr>
        <p:txBody>
          <a:bodyPr wrap="square" rtlCol="0">
            <a:spAutoFit/>
          </a:bodyPr>
          <a:lstStyle/>
          <a:p>
            <a:r>
              <a:rPr lang="en-US" sz="3200" dirty="0" smtClean="0">
                <a:latin typeface="+mj-lt"/>
              </a:rPr>
              <a:t>Equation in the </a:t>
            </a:r>
          </a:p>
          <a:p>
            <a:r>
              <a:rPr lang="en-US" sz="3200" dirty="0" smtClean="0">
                <a:latin typeface="+mj-lt"/>
              </a:rPr>
              <a:t>form</a:t>
            </a:r>
            <a:endParaRPr lang="en-US" sz="3200" dirty="0">
              <a:latin typeface="+mj-lt"/>
            </a:endParaRPr>
          </a:p>
        </p:txBody>
      </p:sp>
      <p:graphicFrame>
        <p:nvGraphicFramePr>
          <p:cNvPr id="54289" name="Object 17"/>
          <p:cNvGraphicFramePr>
            <a:graphicFrameLocks noChangeAspect="1"/>
          </p:cNvGraphicFramePr>
          <p:nvPr/>
        </p:nvGraphicFramePr>
        <p:xfrm>
          <a:off x="1603602" y="3518079"/>
          <a:ext cx="1749198" cy="457200"/>
        </p:xfrm>
        <a:graphic>
          <a:graphicData uri="http://schemas.openxmlformats.org/presentationml/2006/ole">
            <p:oleObj spid="_x0000_s71686" name="Equation" r:id="rId7" imgW="634680" imgH="177480" progId="Equation.3">
              <p:embed/>
            </p:oleObj>
          </a:graphicData>
        </a:graphic>
      </p:graphicFrame>
      <p:graphicFrame>
        <p:nvGraphicFramePr>
          <p:cNvPr id="23" name="Object 22"/>
          <p:cNvGraphicFramePr>
            <a:graphicFrameLocks noChangeAspect="1"/>
          </p:cNvGraphicFramePr>
          <p:nvPr/>
        </p:nvGraphicFramePr>
        <p:xfrm>
          <a:off x="935038" y="4378325"/>
          <a:ext cx="911225" cy="574675"/>
        </p:xfrm>
        <a:graphic>
          <a:graphicData uri="http://schemas.openxmlformats.org/presentationml/2006/ole">
            <p:oleObj spid="_x0000_s71687" name="Equation" r:id="rId8" imgW="355320" imgH="177480" progId="Equation.3">
              <p:embed/>
            </p:oleObj>
          </a:graphicData>
        </a:graphic>
      </p:graphicFrame>
      <p:cxnSp>
        <p:nvCxnSpPr>
          <p:cNvPr id="26" name="Straight Arrow Connector 25"/>
          <p:cNvCxnSpPr/>
          <p:nvPr/>
        </p:nvCxnSpPr>
        <p:spPr>
          <a:xfrm flipV="1">
            <a:off x="5625921" y="3454758"/>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 name="Object 29"/>
          <p:cNvGraphicFramePr>
            <a:graphicFrameLocks noChangeAspect="1"/>
          </p:cNvGraphicFramePr>
          <p:nvPr/>
        </p:nvGraphicFramePr>
        <p:xfrm>
          <a:off x="2643188" y="4343400"/>
          <a:ext cx="812800" cy="574675"/>
        </p:xfrm>
        <a:graphic>
          <a:graphicData uri="http://schemas.openxmlformats.org/presentationml/2006/ole">
            <p:oleObj spid="_x0000_s71688" name="Equation" r:id="rId9" imgW="317160" imgH="177480" progId="Equation.3">
              <p:embed/>
            </p:oleObj>
          </a:graphicData>
        </a:graphic>
      </p:graphicFrame>
      <p:cxnSp>
        <p:nvCxnSpPr>
          <p:cNvPr id="31" name="Straight Arrow Connector 30"/>
          <p:cNvCxnSpPr/>
          <p:nvPr/>
        </p:nvCxnSpPr>
        <p:spPr>
          <a:xfrm flipV="1">
            <a:off x="6553200" y="3505200"/>
            <a:ext cx="0" cy="7620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4292" name="Object 20"/>
          <p:cNvGraphicFramePr>
            <a:graphicFrameLocks noChangeAspect="1"/>
          </p:cNvGraphicFramePr>
          <p:nvPr/>
        </p:nvGraphicFramePr>
        <p:xfrm>
          <a:off x="5410200" y="4242998"/>
          <a:ext cx="2133600" cy="557602"/>
        </p:xfrm>
        <a:graphic>
          <a:graphicData uri="http://schemas.openxmlformats.org/presentationml/2006/ole">
            <p:oleObj spid="_x0000_s71689" name="Equation" r:id="rId10" imgW="634680" imgH="177480" progId="Equation.3">
              <p:embed/>
            </p:oleObj>
          </a:graphicData>
        </a:graphic>
      </p:graphicFrame>
      <p:sp>
        <p:nvSpPr>
          <p:cNvPr id="40" name="TextBox 39"/>
          <p:cNvSpPr txBox="1"/>
          <p:nvPr/>
        </p:nvSpPr>
        <p:spPr>
          <a:xfrm>
            <a:off x="2438400" y="5410200"/>
            <a:ext cx="3886200" cy="584775"/>
          </a:xfrm>
          <a:prstGeom prst="rect">
            <a:avLst/>
          </a:prstGeom>
          <a:noFill/>
        </p:spPr>
        <p:txBody>
          <a:bodyPr wrap="square" rtlCol="0">
            <a:spAutoFit/>
          </a:bodyPr>
          <a:lstStyle/>
          <a:p>
            <a:r>
              <a:rPr lang="en-US" sz="3200" dirty="0" smtClean="0">
                <a:latin typeface="+mj-lt"/>
              </a:rPr>
              <a:t>The equation is linear.</a:t>
            </a:r>
            <a:endParaRPr lang="en-US" sz="3200" dirty="0">
              <a:latin typeface="+mj-lt"/>
            </a:endParaRPr>
          </a:p>
        </p:txBody>
      </p:sp>
      <p:sp>
        <p:nvSpPr>
          <p:cNvPr id="17" name="TextBox 1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slide(fromBottom)">
                                      <p:cBhvr>
                                        <p:cTn id="10" dur="10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54287"/>
                                        </p:tgtEl>
                                        <p:attrNameLst>
                                          <p:attrName>style.visibility</p:attrName>
                                        </p:attrNameLst>
                                      </p:cBhvr>
                                      <p:to>
                                        <p:strVal val="visible"/>
                                      </p:to>
                                    </p:set>
                                    <p:animEffect transition="in" filter="circle(in)">
                                      <p:cBhvr>
                                        <p:cTn id="15" dur="2000"/>
                                        <p:tgtEl>
                                          <p:spTgt spid="54287"/>
                                        </p:tgtEl>
                                      </p:cBhvr>
                                    </p:animEffect>
                                  </p:childTnLst>
                                </p:cTn>
                              </p:par>
                              <p:par>
                                <p:cTn id="16" presetID="6" presetClass="entr" presetSubtype="16" fill="hold" nodeType="withEffect">
                                  <p:stCondLst>
                                    <p:cond delay="0"/>
                                  </p:stCondLst>
                                  <p:childTnLst>
                                    <p:set>
                                      <p:cBhvr>
                                        <p:cTn id="17" dur="1" fill="hold">
                                          <p:stCondLst>
                                            <p:cond delay="0"/>
                                          </p:stCondLst>
                                        </p:cTn>
                                        <p:tgtEl>
                                          <p:spTgt spid="54288"/>
                                        </p:tgtEl>
                                        <p:attrNameLst>
                                          <p:attrName>style.visibility</p:attrName>
                                        </p:attrNameLst>
                                      </p:cBhvr>
                                      <p:to>
                                        <p:strVal val="visible"/>
                                      </p:to>
                                    </p:set>
                                    <p:animEffect transition="in" filter="circle(in)">
                                      <p:cBhvr>
                                        <p:cTn id="18" dur="2000"/>
                                        <p:tgtEl>
                                          <p:spTgt spid="54288"/>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nodeType="click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strips(downRight)">
                                      <p:cBhvr>
                                        <p:cTn id="23" dur="500"/>
                                        <p:tgtEl>
                                          <p:spTgt spid="20"/>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54275"/>
                                        </p:tgtEl>
                                        <p:attrNameLst>
                                          <p:attrName>style.visibility</p:attrName>
                                        </p:attrNameLst>
                                      </p:cBhvr>
                                      <p:to>
                                        <p:strVal val="visible"/>
                                      </p:to>
                                    </p:set>
                                    <p:animEffect transition="in" filter="randombar(horizontal)">
                                      <p:cBhvr>
                                        <p:cTn id="28" dur="2000"/>
                                        <p:tgtEl>
                                          <p:spTgt spid="54275"/>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randombar(horizontal)">
                                      <p:cBhvr>
                                        <p:cTn id="33" dur="2000"/>
                                        <p:tgtEl>
                                          <p:spTgt spid="21"/>
                                        </p:tgtEl>
                                      </p:cBhvr>
                                    </p:animEffect>
                                  </p:childTnLst>
                                </p:cTn>
                              </p:par>
                              <p:par>
                                <p:cTn id="34" presetID="14" presetClass="entr" presetSubtype="10" fill="hold" nodeType="withEffect">
                                  <p:stCondLst>
                                    <p:cond delay="0"/>
                                  </p:stCondLst>
                                  <p:childTnLst>
                                    <p:set>
                                      <p:cBhvr>
                                        <p:cTn id="35" dur="1" fill="hold">
                                          <p:stCondLst>
                                            <p:cond delay="0"/>
                                          </p:stCondLst>
                                        </p:cTn>
                                        <p:tgtEl>
                                          <p:spTgt spid="54289"/>
                                        </p:tgtEl>
                                        <p:attrNameLst>
                                          <p:attrName>style.visibility</p:attrName>
                                        </p:attrNameLst>
                                      </p:cBhvr>
                                      <p:to>
                                        <p:strVal val="visible"/>
                                      </p:to>
                                    </p:set>
                                    <p:animEffect transition="in" filter="randombar(horizontal)">
                                      <p:cBhvr>
                                        <p:cTn id="36" dur="2000"/>
                                        <p:tgtEl>
                                          <p:spTgt spid="54289"/>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6"/>
                                        </p:tgtEl>
                                        <p:attrNameLst>
                                          <p:attrName>style.visibility</p:attrName>
                                        </p:attrNameLst>
                                      </p:cBhvr>
                                      <p:to>
                                        <p:strVal val="visible"/>
                                      </p:to>
                                    </p:set>
                                    <p:anim calcmode="lin" valueType="num">
                                      <p:cBhvr additive="base">
                                        <p:cTn id="41" dur="500" fill="hold"/>
                                        <p:tgtEl>
                                          <p:spTgt spid="26"/>
                                        </p:tgtEl>
                                        <p:attrNameLst>
                                          <p:attrName>ppt_x</p:attrName>
                                        </p:attrNameLst>
                                      </p:cBhvr>
                                      <p:tavLst>
                                        <p:tav tm="0">
                                          <p:val>
                                            <p:strVal val="#ppt_x"/>
                                          </p:val>
                                        </p:tav>
                                        <p:tav tm="100000">
                                          <p:val>
                                            <p:strVal val="#ppt_x"/>
                                          </p:val>
                                        </p:tav>
                                      </p:tavLst>
                                    </p:anim>
                                    <p:anim calcmode="lin" valueType="num">
                                      <p:cBhvr additive="base">
                                        <p:cTn id="42" dur="500" fill="hold"/>
                                        <p:tgtEl>
                                          <p:spTgt spid="26"/>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1"/>
                                        </p:tgtEl>
                                        <p:attrNameLst>
                                          <p:attrName>style.visibility</p:attrName>
                                        </p:attrNameLst>
                                      </p:cBhvr>
                                      <p:to>
                                        <p:strVal val="visible"/>
                                      </p:to>
                                    </p:set>
                                    <p:anim calcmode="lin" valueType="num">
                                      <p:cBhvr additive="base">
                                        <p:cTn id="45" dur="500" fill="hold"/>
                                        <p:tgtEl>
                                          <p:spTgt spid="31"/>
                                        </p:tgtEl>
                                        <p:attrNameLst>
                                          <p:attrName>ppt_x</p:attrName>
                                        </p:attrNameLst>
                                      </p:cBhvr>
                                      <p:tavLst>
                                        <p:tav tm="0">
                                          <p:val>
                                            <p:strVal val="#ppt_x"/>
                                          </p:val>
                                        </p:tav>
                                        <p:tav tm="100000">
                                          <p:val>
                                            <p:strVal val="#ppt_x"/>
                                          </p:val>
                                        </p:tav>
                                      </p:tavLst>
                                    </p:anim>
                                    <p:anim calcmode="lin" valueType="num">
                                      <p:cBhvr additive="base">
                                        <p:cTn id="46" dur="500" fill="hold"/>
                                        <p:tgtEl>
                                          <p:spTgt spid="31"/>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54292"/>
                                        </p:tgtEl>
                                        <p:attrNameLst>
                                          <p:attrName>style.visibility</p:attrName>
                                        </p:attrNameLst>
                                      </p:cBhvr>
                                      <p:to>
                                        <p:strVal val="visible"/>
                                      </p:to>
                                    </p:set>
                                    <p:anim calcmode="lin" valueType="num">
                                      <p:cBhvr additive="base">
                                        <p:cTn id="49" dur="500" fill="hold"/>
                                        <p:tgtEl>
                                          <p:spTgt spid="54292"/>
                                        </p:tgtEl>
                                        <p:attrNameLst>
                                          <p:attrName>ppt_x</p:attrName>
                                        </p:attrNameLst>
                                      </p:cBhvr>
                                      <p:tavLst>
                                        <p:tav tm="0">
                                          <p:val>
                                            <p:strVal val="#ppt_x"/>
                                          </p:val>
                                        </p:tav>
                                        <p:tav tm="100000">
                                          <p:val>
                                            <p:strVal val="#ppt_x"/>
                                          </p:val>
                                        </p:tav>
                                      </p:tavLst>
                                    </p:anim>
                                    <p:anim calcmode="lin" valueType="num">
                                      <p:cBhvr additive="base">
                                        <p:cTn id="50" dur="500" fill="hold"/>
                                        <p:tgtEl>
                                          <p:spTgt spid="5429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randombar(horizontal)">
                                      <p:cBhvr>
                                        <p:cTn id="55" dur="2000"/>
                                        <p:tgtEl>
                                          <p:spTgt spid="23"/>
                                        </p:tgtEl>
                                      </p:cBhvr>
                                    </p:animEffect>
                                  </p:childTnLst>
                                </p:cTn>
                              </p:par>
                              <p:par>
                                <p:cTn id="56" presetID="14" presetClass="entr" presetSubtype="10" fill="hold" nodeType="withEffect">
                                  <p:stCondLst>
                                    <p:cond delay="0"/>
                                  </p:stCondLst>
                                  <p:childTnLst>
                                    <p:set>
                                      <p:cBhvr>
                                        <p:cTn id="57" dur="1" fill="hold">
                                          <p:stCondLst>
                                            <p:cond delay="0"/>
                                          </p:stCondLst>
                                        </p:cTn>
                                        <p:tgtEl>
                                          <p:spTgt spid="30"/>
                                        </p:tgtEl>
                                        <p:attrNameLst>
                                          <p:attrName>style.visibility</p:attrName>
                                        </p:attrNameLst>
                                      </p:cBhvr>
                                      <p:to>
                                        <p:strVal val="visible"/>
                                      </p:to>
                                    </p:set>
                                    <p:animEffect transition="in" filter="randombar(horizontal)">
                                      <p:cBhvr>
                                        <p:cTn id="58" dur="2000"/>
                                        <p:tgtEl>
                                          <p:spTgt spid="30"/>
                                        </p:tgtEl>
                                      </p:cBhvr>
                                    </p:animEffect>
                                  </p:childTnLst>
                                </p:cTn>
                              </p:par>
                            </p:childTnLst>
                          </p:cTn>
                        </p:par>
                      </p:childTnLst>
                    </p:cTn>
                  </p:par>
                  <p:par>
                    <p:cTn id="59" fill="hold">
                      <p:stCondLst>
                        <p:cond delay="indefinite"/>
                      </p:stCondLst>
                      <p:childTnLst>
                        <p:par>
                          <p:cTn id="60" fill="hold">
                            <p:stCondLst>
                              <p:cond delay="0"/>
                            </p:stCondLst>
                            <p:childTnLst>
                              <p:par>
                                <p:cTn id="61" presetID="18" presetClass="entr" presetSubtype="12" fill="hold" grpId="0" nodeType="clickEffect">
                                  <p:stCondLst>
                                    <p:cond delay="0"/>
                                  </p:stCondLst>
                                  <p:childTnLst>
                                    <p:set>
                                      <p:cBhvr>
                                        <p:cTn id="62" dur="1" fill="hold">
                                          <p:stCondLst>
                                            <p:cond delay="0"/>
                                          </p:stCondLst>
                                        </p:cTn>
                                        <p:tgtEl>
                                          <p:spTgt spid="40"/>
                                        </p:tgtEl>
                                        <p:attrNameLst>
                                          <p:attrName>style.visibility</p:attrName>
                                        </p:attrNameLst>
                                      </p:cBhvr>
                                      <p:to>
                                        <p:strVal val="visible"/>
                                      </p:to>
                                    </p:set>
                                    <p:animEffect transition="in" filter="strips(downLeft)">
                                      <p:cBhvr>
                                        <p:cTn id="63"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p:bldP spid="4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
          <p:cNvSpPr txBox="1">
            <a:spLocks/>
          </p:cNvSpPr>
          <p:nvPr/>
        </p:nvSpPr>
        <p:spPr>
          <a:xfrm>
            <a:off x="304800" y="381000"/>
            <a:ext cx="8458200" cy="1143000"/>
          </a:xfrm>
          <a:prstGeom prst="rect">
            <a:avLst/>
          </a:prstGeom>
        </p:spPr>
        <p:txBody>
          <a:bodyPr vert="horz" lIns="0" rIns="0" bIns="0" anchor="b">
            <a:normAutofit fontScale="90000"/>
          </a:bodyPr>
          <a:lstStyle/>
          <a:p>
            <a:pPr lvl="0">
              <a:spcBef>
                <a:spcPct val="0"/>
              </a:spcBef>
              <a:defRPr/>
            </a:pPr>
            <a:r>
              <a:rPr lang="en-US" sz="5000" dirty="0" smtClean="0">
                <a:solidFill>
                  <a:schemeClr val="tx2"/>
                </a:solidFill>
                <a:latin typeface="+mj-lt"/>
                <a:ea typeface="+mj-ea"/>
                <a:cs typeface="+mj-cs"/>
              </a:rPr>
              <a:t>1.1.1(B) Identifying linear equations</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graphicFrame>
        <p:nvGraphicFramePr>
          <p:cNvPr id="20" name="Object 19"/>
          <p:cNvGraphicFramePr>
            <a:graphicFrameLocks noChangeAspect="1"/>
          </p:cNvGraphicFramePr>
          <p:nvPr/>
        </p:nvGraphicFramePr>
        <p:xfrm>
          <a:off x="5291138" y="1763713"/>
          <a:ext cx="2525712" cy="739775"/>
        </p:xfrm>
        <a:graphic>
          <a:graphicData uri="http://schemas.openxmlformats.org/presentationml/2006/ole">
            <p:oleObj spid="_x0000_s63503" name="Equation" r:id="rId3" imgW="736560" imgH="215640" progId="Equation.3">
              <p:embed/>
            </p:oleObj>
          </a:graphicData>
        </a:graphic>
      </p:graphicFrame>
      <p:graphicFrame>
        <p:nvGraphicFramePr>
          <p:cNvPr id="21" name="Object 3"/>
          <p:cNvGraphicFramePr>
            <a:graphicFrameLocks noChangeAspect="1"/>
          </p:cNvGraphicFramePr>
          <p:nvPr/>
        </p:nvGraphicFramePr>
        <p:xfrm>
          <a:off x="5981700" y="3581400"/>
          <a:ext cx="1638300" cy="533400"/>
        </p:xfrm>
        <a:graphic>
          <a:graphicData uri="http://schemas.openxmlformats.org/presentationml/2006/ole">
            <p:oleObj spid="_x0000_s63504" name="Equation" r:id="rId4" imgW="545760" imgH="177480" progId="Equation.3">
              <p:embed/>
            </p:oleObj>
          </a:graphicData>
        </a:graphic>
      </p:graphicFrame>
      <p:graphicFrame>
        <p:nvGraphicFramePr>
          <p:cNvPr id="22" name="Object 15"/>
          <p:cNvGraphicFramePr>
            <a:graphicFrameLocks noChangeAspect="1"/>
          </p:cNvGraphicFramePr>
          <p:nvPr/>
        </p:nvGraphicFramePr>
        <p:xfrm>
          <a:off x="5803900" y="3070225"/>
          <a:ext cx="520700" cy="358775"/>
        </p:xfrm>
        <a:graphic>
          <a:graphicData uri="http://schemas.openxmlformats.org/presentationml/2006/ole">
            <p:oleObj spid="_x0000_s63505" name="Equation" r:id="rId5" imgW="241200" imgH="139680" progId="Equation.3">
              <p:embed/>
            </p:oleObj>
          </a:graphicData>
        </a:graphic>
      </p:graphicFrame>
      <p:sp>
        <p:nvSpPr>
          <p:cNvPr id="23" name="TextBox 22"/>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24" name="Object 16"/>
          <p:cNvGraphicFramePr>
            <a:graphicFrameLocks noChangeAspect="1"/>
          </p:cNvGraphicFramePr>
          <p:nvPr/>
        </p:nvGraphicFramePr>
        <p:xfrm>
          <a:off x="7251700" y="3048000"/>
          <a:ext cx="520700" cy="358775"/>
        </p:xfrm>
        <a:graphic>
          <a:graphicData uri="http://schemas.openxmlformats.org/presentationml/2006/ole">
            <p:oleObj spid="_x0000_s63506" name="Equation" r:id="rId6" imgW="241200" imgH="139680" progId="Equation.3">
              <p:embed/>
            </p:oleObj>
          </a:graphicData>
        </a:graphic>
      </p:graphicFrame>
      <p:cxnSp>
        <p:nvCxnSpPr>
          <p:cNvPr id="25" name="Straight Connector 24"/>
          <p:cNvCxnSpPr/>
          <p:nvPr/>
        </p:nvCxnSpPr>
        <p:spPr>
          <a:xfrm>
            <a:off x="5181600" y="35052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609600" y="3429000"/>
            <a:ext cx="3733800" cy="1077218"/>
          </a:xfrm>
          <a:prstGeom prst="rect">
            <a:avLst/>
          </a:prstGeom>
          <a:noFill/>
        </p:spPr>
        <p:txBody>
          <a:bodyPr wrap="square" rtlCol="0">
            <a:spAutoFit/>
          </a:bodyPr>
          <a:lstStyle/>
          <a:p>
            <a:r>
              <a:rPr lang="en-US" sz="3200" dirty="0" smtClean="0">
                <a:latin typeface="+mj-lt"/>
              </a:rPr>
              <a:t>Equation in the </a:t>
            </a:r>
          </a:p>
          <a:p>
            <a:r>
              <a:rPr lang="en-US" sz="3200" dirty="0" smtClean="0">
                <a:latin typeface="+mj-lt"/>
              </a:rPr>
              <a:t>form</a:t>
            </a:r>
            <a:endParaRPr lang="en-US" sz="3200" dirty="0">
              <a:latin typeface="+mj-lt"/>
            </a:endParaRPr>
          </a:p>
        </p:txBody>
      </p:sp>
      <p:graphicFrame>
        <p:nvGraphicFramePr>
          <p:cNvPr id="27" name="Object 17"/>
          <p:cNvGraphicFramePr>
            <a:graphicFrameLocks noChangeAspect="1"/>
          </p:cNvGraphicFramePr>
          <p:nvPr/>
        </p:nvGraphicFramePr>
        <p:xfrm>
          <a:off x="1527402" y="3975279"/>
          <a:ext cx="1749198" cy="457200"/>
        </p:xfrm>
        <a:graphic>
          <a:graphicData uri="http://schemas.openxmlformats.org/presentationml/2006/ole">
            <p:oleObj spid="_x0000_s63507" name="Equation" r:id="rId7" imgW="634680" imgH="177480" progId="Equation.3">
              <p:embed/>
            </p:oleObj>
          </a:graphicData>
        </a:graphic>
      </p:graphicFrame>
      <p:graphicFrame>
        <p:nvGraphicFramePr>
          <p:cNvPr id="28" name="Object 27"/>
          <p:cNvGraphicFramePr>
            <a:graphicFrameLocks noChangeAspect="1"/>
          </p:cNvGraphicFramePr>
          <p:nvPr/>
        </p:nvGraphicFramePr>
        <p:xfrm>
          <a:off x="762000" y="4794250"/>
          <a:ext cx="846138" cy="574675"/>
        </p:xfrm>
        <a:graphic>
          <a:graphicData uri="http://schemas.openxmlformats.org/presentationml/2006/ole">
            <p:oleObj spid="_x0000_s63508" name="Equation" r:id="rId8" imgW="330120" imgH="177480" progId="Equation.3">
              <p:embed/>
            </p:oleObj>
          </a:graphicData>
        </a:graphic>
      </p:graphicFrame>
      <p:cxnSp>
        <p:nvCxnSpPr>
          <p:cNvPr id="29" name="Straight Arrow Connector 28"/>
          <p:cNvCxnSpPr/>
          <p:nvPr/>
        </p:nvCxnSpPr>
        <p:spPr>
          <a:xfrm flipV="1">
            <a:off x="5854521" y="4038600"/>
            <a:ext cx="0" cy="914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 name="Object 29"/>
          <p:cNvGraphicFramePr>
            <a:graphicFrameLocks noChangeAspect="1"/>
          </p:cNvGraphicFramePr>
          <p:nvPr/>
        </p:nvGraphicFramePr>
        <p:xfrm>
          <a:off x="2300288" y="4835525"/>
          <a:ext cx="1106487" cy="574675"/>
        </p:xfrm>
        <a:graphic>
          <a:graphicData uri="http://schemas.openxmlformats.org/presentationml/2006/ole">
            <p:oleObj spid="_x0000_s63509" name="Equation" r:id="rId9" imgW="431640" imgH="177480" progId="Equation.3">
              <p:embed/>
            </p:oleObj>
          </a:graphicData>
        </a:graphic>
      </p:graphicFrame>
      <p:cxnSp>
        <p:nvCxnSpPr>
          <p:cNvPr id="31" name="Straight Arrow Connector 30"/>
          <p:cNvCxnSpPr/>
          <p:nvPr/>
        </p:nvCxnSpPr>
        <p:spPr>
          <a:xfrm flipV="1">
            <a:off x="6781800" y="4089042"/>
            <a:ext cx="0" cy="7620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2" name="Object 20"/>
          <p:cNvGraphicFramePr>
            <a:graphicFrameLocks noChangeAspect="1"/>
          </p:cNvGraphicFramePr>
          <p:nvPr/>
        </p:nvGraphicFramePr>
        <p:xfrm>
          <a:off x="5638800" y="4826840"/>
          <a:ext cx="2133600" cy="557602"/>
        </p:xfrm>
        <a:graphic>
          <a:graphicData uri="http://schemas.openxmlformats.org/presentationml/2006/ole">
            <p:oleObj spid="_x0000_s63510" name="Equation" r:id="rId10" imgW="634680" imgH="177480" progId="Equation.3">
              <p:embed/>
            </p:oleObj>
          </a:graphicData>
        </a:graphic>
      </p:graphicFrame>
      <p:graphicFrame>
        <p:nvGraphicFramePr>
          <p:cNvPr id="63511" name="Object 5"/>
          <p:cNvGraphicFramePr>
            <a:graphicFrameLocks noChangeAspect="1"/>
          </p:cNvGraphicFramePr>
          <p:nvPr/>
        </p:nvGraphicFramePr>
        <p:xfrm>
          <a:off x="5791200" y="2514600"/>
          <a:ext cx="1905000" cy="533400"/>
        </p:xfrm>
        <a:graphic>
          <a:graphicData uri="http://schemas.openxmlformats.org/presentationml/2006/ole">
            <p:oleObj spid="_x0000_s63511" name="Equation" r:id="rId11" imgW="634680" imgH="177480" progId="Equation.3">
              <p:embed/>
            </p:oleObj>
          </a:graphicData>
        </a:graphic>
      </p:graphicFrame>
      <p:sp>
        <p:nvSpPr>
          <p:cNvPr id="34" name="TextBox 33"/>
          <p:cNvSpPr txBox="1"/>
          <p:nvPr/>
        </p:nvSpPr>
        <p:spPr>
          <a:xfrm>
            <a:off x="2209800" y="5867400"/>
            <a:ext cx="4724400" cy="584775"/>
          </a:xfrm>
          <a:prstGeom prst="rect">
            <a:avLst/>
          </a:prstGeom>
          <a:noFill/>
        </p:spPr>
        <p:txBody>
          <a:bodyPr wrap="square" rtlCol="0">
            <a:spAutoFit/>
          </a:bodyPr>
          <a:lstStyle/>
          <a:p>
            <a:r>
              <a:rPr lang="en-US" sz="3200" dirty="0" smtClean="0">
                <a:latin typeface="+mj-lt"/>
              </a:rPr>
              <a:t>The equation is linear.</a:t>
            </a:r>
            <a:endParaRPr lang="en-US" sz="3200" dirty="0">
              <a:latin typeface="+mj-lt"/>
            </a:endParaRPr>
          </a:p>
        </p:txBody>
      </p:sp>
      <p:sp>
        <p:nvSpPr>
          <p:cNvPr id="19" name="TextBox 18"/>
          <p:cNvSpPr txBox="1"/>
          <p:nvPr/>
        </p:nvSpPr>
        <p:spPr>
          <a:xfrm>
            <a:off x="5702121" y="3593346"/>
            <a:ext cx="381000" cy="584775"/>
          </a:xfrm>
          <a:prstGeom prst="rect">
            <a:avLst/>
          </a:prstGeom>
          <a:noFill/>
        </p:spPr>
        <p:txBody>
          <a:bodyPr wrap="square" rtlCol="0">
            <a:spAutoFit/>
          </a:bodyPr>
          <a:lstStyle/>
          <a:p>
            <a:r>
              <a:rPr lang="en-US" sz="3200" dirty="0" smtClean="0">
                <a:solidFill>
                  <a:schemeClr val="bg1">
                    <a:lumMod val="75000"/>
                  </a:schemeClr>
                </a:solidFill>
                <a:latin typeface="+mj-lt"/>
              </a:rPr>
              <a:t>1</a:t>
            </a:r>
            <a:endParaRPr lang="en-US" dirty="0">
              <a:solidFill>
                <a:schemeClr val="bg1">
                  <a:lumMod val="75000"/>
                </a:schemeClr>
              </a:solidFill>
              <a:latin typeface="+mj-lt"/>
            </a:endParaRPr>
          </a:p>
        </p:txBody>
      </p:sp>
      <p:sp>
        <p:nvSpPr>
          <p:cNvPr id="33" name="TextBox 3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slide(fromBottom)">
                                      <p:cBhvr>
                                        <p:cTn id="7" dur="1000"/>
                                        <p:tgtEl>
                                          <p:spTgt spid="20"/>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slide(fromBottom)">
                                      <p:cBhvr>
                                        <p:cTn id="10" dur="10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nodeType="clickEffect">
                                  <p:stCondLst>
                                    <p:cond delay="0"/>
                                  </p:stCondLst>
                                  <p:childTnLst>
                                    <p:set>
                                      <p:cBhvr>
                                        <p:cTn id="14" dur="1" fill="hold">
                                          <p:stCondLst>
                                            <p:cond delay="0"/>
                                          </p:stCondLst>
                                        </p:cTn>
                                        <p:tgtEl>
                                          <p:spTgt spid="63511"/>
                                        </p:tgtEl>
                                        <p:attrNameLst>
                                          <p:attrName>style.visibility</p:attrName>
                                        </p:attrNameLst>
                                      </p:cBhvr>
                                      <p:to>
                                        <p:strVal val="visible"/>
                                      </p:to>
                                    </p:set>
                                    <p:animEffect transition="in" filter="randombar(horizontal)">
                                      <p:cBhvr>
                                        <p:cTn id="15" dur="2000"/>
                                        <p:tgtEl>
                                          <p:spTgt spid="63511"/>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22"/>
                                        </p:tgtEl>
                                        <p:attrNameLst>
                                          <p:attrName>style.visibility</p:attrName>
                                        </p:attrNameLst>
                                      </p:cBhvr>
                                      <p:to>
                                        <p:strVal val="visible"/>
                                      </p:to>
                                    </p:set>
                                    <p:animEffect transition="in" filter="circle(in)">
                                      <p:cBhvr>
                                        <p:cTn id="20" dur="2000"/>
                                        <p:tgtEl>
                                          <p:spTgt spid="22"/>
                                        </p:tgtEl>
                                      </p:cBhvr>
                                    </p:animEffect>
                                  </p:childTnLst>
                                </p:cTn>
                              </p:par>
                              <p:par>
                                <p:cTn id="21" presetID="6" presetClass="entr" presetSubtype="16" fill="hold" nodeType="with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circle(in)">
                                      <p:cBhvr>
                                        <p:cTn id="23" dur="2000"/>
                                        <p:tgtEl>
                                          <p:spTgt spid="24"/>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nodeType="clickEffect">
                                  <p:stCondLst>
                                    <p:cond delay="0"/>
                                  </p:stCondLst>
                                  <p:childTnLst>
                                    <p:set>
                                      <p:cBhvr>
                                        <p:cTn id="27" dur="1" fill="hold">
                                          <p:stCondLst>
                                            <p:cond delay="0"/>
                                          </p:stCondLst>
                                        </p:cTn>
                                        <p:tgtEl>
                                          <p:spTgt spid="25"/>
                                        </p:tgtEl>
                                        <p:attrNameLst>
                                          <p:attrName>style.visibility</p:attrName>
                                        </p:attrNameLst>
                                      </p:cBhvr>
                                      <p:to>
                                        <p:strVal val="visible"/>
                                      </p:to>
                                    </p:set>
                                    <p:animEffect transition="in" filter="strips(downRight)">
                                      <p:cBhvr>
                                        <p:cTn id="28" dur="500"/>
                                        <p:tgtEl>
                                          <p:spTgt spid="25"/>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randombar(horizontal)">
                                      <p:cBhvr>
                                        <p:cTn id="33" dur="2000"/>
                                        <p:tgtEl>
                                          <p:spTgt spid="21"/>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grpId="0"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randombar(horizontal)">
                                      <p:cBhvr>
                                        <p:cTn id="38" dur="2000"/>
                                        <p:tgtEl>
                                          <p:spTgt spid="26"/>
                                        </p:tgtEl>
                                      </p:cBhvr>
                                    </p:animEffect>
                                  </p:childTnLst>
                                </p:cTn>
                              </p:par>
                              <p:par>
                                <p:cTn id="39" presetID="14" presetClass="entr" presetSubtype="10" fill="hold"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randombar(horizontal)">
                                      <p:cBhvr>
                                        <p:cTn id="41" dur="20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29"/>
                                        </p:tgtEl>
                                        <p:attrNameLst>
                                          <p:attrName>style.visibility</p:attrName>
                                        </p:attrNameLst>
                                      </p:cBhvr>
                                      <p:to>
                                        <p:strVal val="visible"/>
                                      </p:to>
                                    </p:set>
                                    <p:anim calcmode="lin" valueType="num">
                                      <p:cBhvr additive="base">
                                        <p:cTn id="46" dur="500" fill="hold"/>
                                        <p:tgtEl>
                                          <p:spTgt spid="29"/>
                                        </p:tgtEl>
                                        <p:attrNameLst>
                                          <p:attrName>ppt_x</p:attrName>
                                        </p:attrNameLst>
                                      </p:cBhvr>
                                      <p:tavLst>
                                        <p:tav tm="0">
                                          <p:val>
                                            <p:strVal val="#ppt_x"/>
                                          </p:val>
                                        </p:tav>
                                        <p:tav tm="100000">
                                          <p:val>
                                            <p:strVal val="#ppt_x"/>
                                          </p:val>
                                        </p:tav>
                                      </p:tavLst>
                                    </p:anim>
                                    <p:anim calcmode="lin" valueType="num">
                                      <p:cBhvr additive="base">
                                        <p:cTn id="47" dur="500" fill="hold"/>
                                        <p:tgtEl>
                                          <p:spTgt spid="29"/>
                                        </p:tgtEl>
                                        <p:attrNameLst>
                                          <p:attrName>ppt_y</p:attrName>
                                        </p:attrNameLst>
                                      </p:cBhvr>
                                      <p:tavLst>
                                        <p:tav tm="0">
                                          <p:val>
                                            <p:strVal val="1+#ppt_h/2"/>
                                          </p:val>
                                        </p:tav>
                                        <p:tav tm="100000">
                                          <p:val>
                                            <p:strVal val="#ppt_y"/>
                                          </p:val>
                                        </p:tav>
                                      </p:tavLst>
                                    </p:anim>
                                  </p:childTnLst>
                                </p:cTn>
                              </p:par>
                              <p:par>
                                <p:cTn id="48" presetID="2" presetClass="entr" presetSubtype="4" fill="hold" nodeType="withEffect">
                                  <p:stCondLst>
                                    <p:cond delay="0"/>
                                  </p:stCondLst>
                                  <p:childTnLst>
                                    <p:set>
                                      <p:cBhvr>
                                        <p:cTn id="49" dur="1" fill="hold">
                                          <p:stCondLst>
                                            <p:cond delay="0"/>
                                          </p:stCondLst>
                                        </p:cTn>
                                        <p:tgtEl>
                                          <p:spTgt spid="31"/>
                                        </p:tgtEl>
                                        <p:attrNameLst>
                                          <p:attrName>style.visibility</p:attrName>
                                        </p:attrNameLst>
                                      </p:cBhvr>
                                      <p:to>
                                        <p:strVal val="visible"/>
                                      </p:to>
                                    </p:set>
                                    <p:anim calcmode="lin" valueType="num">
                                      <p:cBhvr additive="base">
                                        <p:cTn id="50" dur="500" fill="hold"/>
                                        <p:tgtEl>
                                          <p:spTgt spid="31"/>
                                        </p:tgtEl>
                                        <p:attrNameLst>
                                          <p:attrName>ppt_x</p:attrName>
                                        </p:attrNameLst>
                                      </p:cBhvr>
                                      <p:tavLst>
                                        <p:tav tm="0">
                                          <p:val>
                                            <p:strVal val="#ppt_x"/>
                                          </p:val>
                                        </p:tav>
                                        <p:tav tm="100000">
                                          <p:val>
                                            <p:strVal val="#ppt_x"/>
                                          </p:val>
                                        </p:tav>
                                      </p:tavLst>
                                    </p:anim>
                                    <p:anim calcmode="lin" valueType="num">
                                      <p:cBhvr additive="base">
                                        <p:cTn id="51" dur="500" fill="hold"/>
                                        <p:tgtEl>
                                          <p:spTgt spid="31"/>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32"/>
                                        </p:tgtEl>
                                        <p:attrNameLst>
                                          <p:attrName>style.visibility</p:attrName>
                                        </p:attrNameLst>
                                      </p:cBhvr>
                                      <p:to>
                                        <p:strVal val="visible"/>
                                      </p:to>
                                    </p:set>
                                    <p:anim calcmode="lin" valueType="num">
                                      <p:cBhvr additive="base">
                                        <p:cTn id="54" dur="500" fill="hold"/>
                                        <p:tgtEl>
                                          <p:spTgt spid="32"/>
                                        </p:tgtEl>
                                        <p:attrNameLst>
                                          <p:attrName>ppt_x</p:attrName>
                                        </p:attrNameLst>
                                      </p:cBhvr>
                                      <p:tavLst>
                                        <p:tav tm="0">
                                          <p:val>
                                            <p:strVal val="#ppt_x"/>
                                          </p:val>
                                        </p:tav>
                                        <p:tav tm="100000">
                                          <p:val>
                                            <p:strVal val="#ppt_x"/>
                                          </p:val>
                                        </p:tav>
                                      </p:tavLst>
                                    </p:anim>
                                    <p:anim calcmode="lin" valueType="num">
                                      <p:cBhvr additive="base">
                                        <p:cTn id="55"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9" presetClass="entr" presetSubtype="0" fill="hold" grpId="0" nodeType="clickEffect">
                                  <p:stCondLst>
                                    <p:cond delay="0"/>
                                  </p:stCondLst>
                                  <p:childTnLst>
                                    <p:set>
                                      <p:cBhvr>
                                        <p:cTn id="59" dur="1" fill="hold">
                                          <p:stCondLst>
                                            <p:cond delay="0"/>
                                          </p:stCondLst>
                                        </p:cTn>
                                        <p:tgtEl>
                                          <p:spTgt spid="19"/>
                                        </p:tgtEl>
                                        <p:attrNameLst>
                                          <p:attrName>style.visibility</p:attrName>
                                        </p:attrNameLst>
                                      </p:cBhvr>
                                      <p:to>
                                        <p:strVal val="visible"/>
                                      </p:to>
                                    </p:set>
                                    <p:animEffect transition="in" filter="dissolve">
                                      <p:cBhvr>
                                        <p:cTn id="60" dur="2000"/>
                                        <p:tgtEl>
                                          <p:spTgt spid="19"/>
                                        </p:tgtEl>
                                      </p:cBhvr>
                                    </p:animEffect>
                                  </p:childTnLst>
                                </p:cTn>
                              </p:par>
                            </p:childTnLst>
                          </p:cTn>
                        </p:par>
                      </p:childTnLst>
                    </p:cTn>
                  </p:par>
                  <p:par>
                    <p:cTn id="61" fill="hold">
                      <p:stCondLst>
                        <p:cond delay="indefinite"/>
                      </p:stCondLst>
                      <p:childTnLst>
                        <p:par>
                          <p:cTn id="62" fill="hold">
                            <p:stCondLst>
                              <p:cond delay="0"/>
                            </p:stCondLst>
                            <p:childTnLst>
                              <p:par>
                                <p:cTn id="63" presetID="18" presetClass="entr" presetSubtype="12"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strips(downLeft)">
                                      <p:cBhvr>
                                        <p:cTn id="65" dur="1000"/>
                                        <p:tgtEl>
                                          <p:spTgt spid="28"/>
                                        </p:tgtEl>
                                      </p:cBhvr>
                                    </p:animEffect>
                                  </p:childTnLst>
                                </p:cTn>
                              </p:par>
                              <p:par>
                                <p:cTn id="66" presetID="18" presetClass="entr" presetSubtype="12" fill="hold" nodeType="withEffect">
                                  <p:stCondLst>
                                    <p:cond delay="0"/>
                                  </p:stCondLst>
                                  <p:childTnLst>
                                    <p:set>
                                      <p:cBhvr>
                                        <p:cTn id="67" dur="1" fill="hold">
                                          <p:stCondLst>
                                            <p:cond delay="0"/>
                                          </p:stCondLst>
                                        </p:cTn>
                                        <p:tgtEl>
                                          <p:spTgt spid="30"/>
                                        </p:tgtEl>
                                        <p:attrNameLst>
                                          <p:attrName>style.visibility</p:attrName>
                                        </p:attrNameLst>
                                      </p:cBhvr>
                                      <p:to>
                                        <p:strVal val="visible"/>
                                      </p:to>
                                    </p:set>
                                    <p:animEffect transition="in" filter="strips(downLeft)">
                                      <p:cBhvr>
                                        <p:cTn id="68" dur="1000"/>
                                        <p:tgtEl>
                                          <p:spTgt spid="30"/>
                                        </p:tgtEl>
                                      </p:cBhvr>
                                    </p:animEffect>
                                  </p:childTnLst>
                                </p:cTn>
                              </p:par>
                            </p:childTnLst>
                          </p:cTn>
                        </p:par>
                      </p:childTnLst>
                    </p:cTn>
                  </p:par>
                  <p:par>
                    <p:cTn id="69" fill="hold">
                      <p:stCondLst>
                        <p:cond delay="indefinite"/>
                      </p:stCondLst>
                      <p:childTnLst>
                        <p:par>
                          <p:cTn id="70" fill="hold">
                            <p:stCondLst>
                              <p:cond delay="0"/>
                            </p:stCondLst>
                            <p:childTnLst>
                              <p:par>
                                <p:cTn id="71" presetID="18" presetClass="entr" presetSubtype="12" fill="hold" grpId="0" nodeType="clickEffect">
                                  <p:stCondLst>
                                    <p:cond delay="0"/>
                                  </p:stCondLst>
                                  <p:childTnLst>
                                    <p:set>
                                      <p:cBhvr>
                                        <p:cTn id="72" dur="1" fill="hold">
                                          <p:stCondLst>
                                            <p:cond delay="0"/>
                                          </p:stCondLst>
                                        </p:cTn>
                                        <p:tgtEl>
                                          <p:spTgt spid="34"/>
                                        </p:tgtEl>
                                        <p:attrNameLst>
                                          <p:attrName>style.visibility</p:attrName>
                                        </p:attrNameLst>
                                      </p:cBhvr>
                                      <p:to>
                                        <p:strVal val="visible"/>
                                      </p:to>
                                    </p:set>
                                    <p:animEffect transition="in" filter="strips(downLeft)">
                                      <p:cBhvr>
                                        <p:cTn id="73"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6" grpId="0"/>
      <p:bldP spid="34"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 simple linear equation</a:t>
            </a:r>
            <a:endParaRPr lang="en-US" dirty="0"/>
          </a:p>
        </p:txBody>
      </p:sp>
      <p:graphicFrame>
        <p:nvGraphicFramePr>
          <p:cNvPr id="5" name="Object 4"/>
          <p:cNvGraphicFramePr>
            <a:graphicFrameLocks noChangeAspect="1"/>
          </p:cNvGraphicFramePr>
          <p:nvPr/>
        </p:nvGraphicFramePr>
        <p:xfrm>
          <a:off x="5029200" y="2209800"/>
          <a:ext cx="1295400" cy="711200"/>
        </p:xfrm>
        <a:graphic>
          <a:graphicData uri="http://schemas.openxmlformats.org/presentationml/2006/ole">
            <p:oleObj spid="_x0000_s33794" name="Equation" r:id="rId3" imgW="419040" imgH="177480" progId="Equation.3">
              <p:embed/>
            </p:oleObj>
          </a:graphicData>
        </a:graphic>
      </p:graphicFrame>
      <p:graphicFrame>
        <p:nvGraphicFramePr>
          <p:cNvPr id="6" name="Object 5"/>
          <p:cNvGraphicFramePr>
            <a:graphicFrameLocks noChangeAspect="1"/>
          </p:cNvGraphicFramePr>
          <p:nvPr/>
        </p:nvGraphicFramePr>
        <p:xfrm>
          <a:off x="4953000" y="3200400"/>
          <a:ext cx="1679464" cy="1524000"/>
        </p:xfrm>
        <a:graphic>
          <a:graphicData uri="http://schemas.openxmlformats.org/presentationml/2006/ole">
            <p:oleObj spid="_x0000_s33795" name="Equation" r:id="rId4" imgW="469800" imgH="393480" progId="Equation.3">
              <p:embed/>
            </p:oleObj>
          </a:graphicData>
        </a:graphic>
      </p:graphicFrame>
      <p:graphicFrame>
        <p:nvGraphicFramePr>
          <p:cNvPr id="7" name="Object 6"/>
          <p:cNvGraphicFramePr>
            <a:graphicFrameLocks noChangeAspect="1"/>
          </p:cNvGraphicFramePr>
          <p:nvPr/>
        </p:nvGraphicFramePr>
        <p:xfrm>
          <a:off x="5334000" y="5181600"/>
          <a:ext cx="1104900" cy="736600"/>
        </p:xfrm>
        <a:graphic>
          <a:graphicData uri="http://schemas.openxmlformats.org/presentationml/2006/ole">
            <p:oleObj spid="_x0000_s33796" name="Equation" r:id="rId5" imgW="355320" imgH="177480" progId="Equation.3">
              <p:embed/>
            </p:oleObj>
          </a:graphicData>
        </a:graphic>
      </p:graphicFrame>
      <p:sp>
        <p:nvSpPr>
          <p:cNvPr id="9" name="TextBox 8"/>
          <p:cNvSpPr txBox="1"/>
          <p:nvPr/>
        </p:nvSpPr>
        <p:spPr>
          <a:xfrm>
            <a:off x="838200" y="2250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418582"/>
            <a:ext cx="3581400" cy="1077218"/>
          </a:xfrm>
          <a:prstGeom prst="rect">
            <a:avLst/>
          </a:prstGeom>
          <a:noFill/>
        </p:spPr>
        <p:txBody>
          <a:bodyPr wrap="square" rtlCol="0">
            <a:spAutoFit/>
          </a:bodyPr>
          <a:lstStyle/>
          <a:p>
            <a:r>
              <a:rPr lang="en-US" sz="3200" dirty="0" smtClean="0">
                <a:latin typeface="+mj-lt"/>
              </a:rPr>
              <a:t>Divide both sides of the equation by 3</a:t>
            </a:r>
            <a:endParaRPr lang="en-US" sz="3200" dirty="0">
              <a:latin typeface="+mj-lt"/>
            </a:endParaRPr>
          </a:p>
        </p:txBody>
      </p:sp>
      <p:sp>
        <p:nvSpPr>
          <p:cNvPr id="11" name="TextBox 10"/>
          <p:cNvSpPr txBox="1"/>
          <p:nvPr/>
        </p:nvSpPr>
        <p:spPr>
          <a:xfrm>
            <a:off x="1524000" y="5282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2" name="TextBox 1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1000"/>
                                        <p:tgtEl>
                                          <p:spTgt spid="7"/>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Left)">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p:cNvSpPr>
            <a:spLocks noGrp="1"/>
          </p:cNvSpPr>
          <p:nvPr>
            <p:ph type="title"/>
          </p:nvPr>
        </p:nvSpPr>
        <p:spPr>
          <a:xfrm>
            <a:off x="304800" y="381000"/>
            <a:ext cx="8458200" cy="1143000"/>
          </a:xfrm>
        </p:spPr>
        <p:txBody>
          <a:bodyPr>
            <a:normAutofit fontScale="90000"/>
          </a:bodyPr>
          <a:lstStyle/>
          <a:p>
            <a:r>
              <a:rPr lang="en-US" dirty="0" smtClean="0"/>
              <a:t>1.1.1(D) Identifying linear equations</a:t>
            </a:r>
            <a:endParaRPr lang="en-US" dirty="0"/>
          </a:p>
        </p:txBody>
      </p:sp>
      <p:graphicFrame>
        <p:nvGraphicFramePr>
          <p:cNvPr id="21" name="Object 20"/>
          <p:cNvGraphicFramePr>
            <a:graphicFrameLocks noChangeAspect="1"/>
          </p:cNvGraphicFramePr>
          <p:nvPr/>
        </p:nvGraphicFramePr>
        <p:xfrm>
          <a:off x="5187950" y="1752600"/>
          <a:ext cx="2895600" cy="674688"/>
        </p:xfrm>
        <a:graphic>
          <a:graphicData uri="http://schemas.openxmlformats.org/presentationml/2006/ole">
            <p:oleObj spid="_x0000_s65553" name="Equation" r:id="rId3" imgW="787320" imgH="215640" progId="Equation.3">
              <p:embed/>
            </p:oleObj>
          </a:graphicData>
        </a:graphic>
      </p:graphicFrame>
      <p:sp>
        <p:nvSpPr>
          <p:cNvPr id="23" name="TextBox 22"/>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31" name="TextBox 30"/>
          <p:cNvSpPr txBox="1"/>
          <p:nvPr/>
        </p:nvSpPr>
        <p:spPr>
          <a:xfrm>
            <a:off x="2057400" y="5739825"/>
            <a:ext cx="4876800" cy="584775"/>
          </a:xfrm>
          <a:prstGeom prst="rect">
            <a:avLst/>
          </a:prstGeom>
          <a:noFill/>
        </p:spPr>
        <p:txBody>
          <a:bodyPr wrap="square" rtlCol="0">
            <a:spAutoFit/>
          </a:bodyPr>
          <a:lstStyle/>
          <a:p>
            <a:r>
              <a:rPr lang="en-US" sz="3200" dirty="0" smtClean="0">
                <a:latin typeface="+mj-lt"/>
              </a:rPr>
              <a:t>The equation is non-linear. </a:t>
            </a:r>
            <a:endParaRPr lang="en-US" sz="3200" dirty="0">
              <a:latin typeface="+mj-lt"/>
            </a:endParaRPr>
          </a:p>
        </p:txBody>
      </p:sp>
      <p:sp>
        <p:nvSpPr>
          <p:cNvPr id="38" name="Content Placeholder 2"/>
          <p:cNvSpPr>
            <a:spLocks noGrp="1"/>
          </p:cNvSpPr>
          <p:nvPr>
            <p:ph idx="1"/>
          </p:nvPr>
        </p:nvSpPr>
        <p:spPr>
          <a:xfrm>
            <a:off x="228600" y="4038600"/>
            <a:ext cx="8915400" cy="1447800"/>
          </a:xfrm>
        </p:spPr>
        <p:txBody>
          <a:bodyPr>
            <a:noAutofit/>
          </a:bodyPr>
          <a:lstStyle/>
          <a:p>
            <a:pPr>
              <a:buNone/>
            </a:pPr>
            <a:r>
              <a:rPr lang="en-US" dirty="0" smtClean="0">
                <a:solidFill>
                  <a:srgbClr val="00B050"/>
                </a:solidFill>
              </a:rPr>
              <a:t>We would have to multiply by </a:t>
            </a:r>
            <a:r>
              <a:rPr lang="en-US" i="1" dirty="0" smtClean="0">
                <a:solidFill>
                  <a:srgbClr val="000000"/>
                </a:solidFill>
              </a:rPr>
              <a:t>x</a:t>
            </a:r>
            <a:r>
              <a:rPr lang="en-US" dirty="0" smtClean="0">
                <a:solidFill>
                  <a:srgbClr val="00B050"/>
                </a:solidFill>
              </a:rPr>
              <a:t> to get the equation into the from </a:t>
            </a:r>
          </a:p>
          <a:p>
            <a:pPr>
              <a:buNone/>
            </a:pPr>
            <a:r>
              <a:rPr lang="en-US" i="1" dirty="0" err="1" smtClean="0">
                <a:solidFill>
                  <a:srgbClr val="000000"/>
                </a:solidFill>
              </a:rPr>
              <a:t>ax</a:t>
            </a:r>
            <a:r>
              <a:rPr lang="en-US" dirty="0" err="1" smtClean="0">
                <a:solidFill>
                  <a:srgbClr val="000000"/>
                </a:solidFill>
              </a:rPr>
              <a:t>+</a:t>
            </a:r>
            <a:r>
              <a:rPr lang="en-US" i="1" dirty="0" err="1" smtClean="0">
                <a:solidFill>
                  <a:srgbClr val="000000"/>
                </a:solidFill>
              </a:rPr>
              <a:t>b</a:t>
            </a:r>
            <a:r>
              <a:rPr lang="en-US" dirty="0" smtClean="0">
                <a:solidFill>
                  <a:srgbClr val="000000"/>
                </a:solidFill>
              </a:rPr>
              <a:t>=0</a:t>
            </a:r>
            <a:r>
              <a:rPr lang="en-US" dirty="0" smtClean="0">
                <a:solidFill>
                  <a:srgbClr val="00B050"/>
                </a:solidFill>
              </a:rPr>
              <a:t>. Therefore, the equation is non-linear. </a:t>
            </a:r>
          </a:p>
          <a:p>
            <a:pPr>
              <a:buNone/>
            </a:pPr>
            <a:r>
              <a:rPr lang="en-US" dirty="0" smtClean="0">
                <a:solidFill>
                  <a:srgbClr val="00B050"/>
                </a:solidFill>
              </a:rPr>
              <a:t>It does, however, </a:t>
            </a:r>
            <a:r>
              <a:rPr lang="en-US" i="1" dirty="0" smtClean="0">
                <a:solidFill>
                  <a:srgbClr val="00B050"/>
                </a:solidFill>
              </a:rPr>
              <a:t>lead</a:t>
            </a:r>
            <a:r>
              <a:rPr lang="en-US" dirty="0" smtClean="0">
                <a:solidFill>
                  <a:srgbClr val="00B050"/>
                </a:solidFill>
              </a:rPr>
              <a:t> to the linear equation </a:t>
            </a:r>
            <a:r>
              <a:rPr lang="en-US" dirty="0" smtClean="0">
                <a:solidFill>
                  <a:srgbClr val="000000"/>
                </a:solidFill>
              </a:rPr>
              <a:t>−6x−1=0</a:t>
            </a:r>
            <a:r>
              <a:rPr lang="en-US" dirty="0" smtClean="0">
                <a:solidFill>
                  <a:srgbClr val="00B050"/>
                </a:solidFill>
              </a:rPr>
              <a:t>.</a:t>
            </a:r>
            <a:endParaRPr lang="en-US" dirty="0">
              <a:solidFill>
                <a:srgbClr val="00B050"/>
              </a:solidFill>
            </a:endParaRPr>
          </a:p>
        </p:txBody>
      </p:sp>
      <p:sp>
        <p:nvSpPr>
          <p:cNvPr id="39" name="Rectangle 38"/>
          <p:cNvSpPr/>
          <p:nvPr/>
        </p:nvSpPr>
        <p:spPr>
          <a:xfrm>
            <a:off x="-2149" y="2779693"/>
            <a:ext cx="9234154" cy="954107"/>
          </a:xfrm>
          <a:prstGeom prst="rect">
            <a:avLst/>
          </a:prstGeom>
        </p:spPr>
        <p:txBody>
          <a:bodyPr wrap="square">
            <a:spAutoFit/>
          </a:bodyPr>
          <a:lstStyle/>
          <a:p>
            <a:pPr>
              <a:buNone/>
            </a:pPr>
            <a:r>
              <a:rPr lang="en-US" sz="2800" dirty="0" smtClean="0">
                <a:solidFill>
                  <a:srgbClr val="FF0000"/>
                </a:solidFill>
                <a:latin typeface="+mj-lt"/>
              </a:rPr>
              <a:t>Note: When trying to get the equation into the form </a:t>
            </a:r>
            <a:r>
              <a:rPr lang="en-US" sz="2800" i="1" dirty="0" err="1" smtClean="0">
                <a:latin typeface="+mj-lt"/>
              </a:rPr>
              <a:t>ax+b</a:t>
            </a:r>
            <a:r>
              <a:rPr lang="en-US" sz="2800" dirty="0" smtClean="0">
                <a:latin typeface="+mj-lt"/>
              </a:rPr>
              <a:t>=0</a:t>
            </a:r>
            <a:r>
              <a:rPr lang="en-US" sz="2800" dirty="0" smtClean="0">
                <a:solidFill>
                  <a:srgbClr val="FF0000"/>
                </a:solidFill>
                <a:latin typeface="+mj-lt"/>
              </a:rPr>
              <a:t>, you cannot multiply or divide by an expression with a variable.</a:t>
            </a:r>
            <a:endParaRPr lang="en-US" sz="2800" dirty="0">
              <a:solidFill>
                <a:srgbClr val="FF0000"/>
              </a:solidFill>
              <a:latin typeface="+mj-lt"/>
            </a:endParaRPr>
          </a:p>
        </p:txBody>
      </p:sp>
      <p:sp>
        <p:nvSpPr>
          <p:cNvPr id="8" name="TextBox 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slide(fromBottom)">
                                      <p:cBhvr>
                                        <p:cTn id="7" dur="1000"/>
                                        <p:tgtEl>
                                          <p:spTgt spid="21"/>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slide(fromBottom)">
                                      <p:cBhvr>
                                        <p:cTn id="10" dur="1000"/>
                                        <p:tgtEl>
                                          <p:spTgt spid="23"/>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39"/>
                                        </p:tgtEl>
                                        <p:attrNameLst>
                                          <p:attrName>style.visibility</p:attrName>
                                        </p:attrNameLst>
                                      </p:cBhvr>
                                      <p:to>
                                        <p:strVal val="visible"/>
                                      </p:to>
                                    </p:set>
                                    <p:anim calcmode="discrete" valueType="clr">
                                      <p:cBhvr override="childStyle">
                                        <p:cTn id="15" dur="150"/>
                                        <p:tgtEl>
                                          <p:spTgt spid="39"/>
                                        </p:tgtEl>
                                        <p:attrNameLst>
                                          <p:attrName>style.color</p:attrName>
                                        </p:attrNameLst>
                                      </p:cBhvr>
                                      <p:tavLst>
                                        <p:tav tm="0">
                                          <p:val>
                                            <p:clrVal>
                                              <a:schemeClr val="accent2"/>
                                            </p:clrVal>
                                          </p:val>
                                        </p:tav>
                                        <p:tav tm="50000">
                                          <p:val>
                                            <p:clrVal>
                                              <a:schemeClr val="hlink"/>
                                            </p:clrVal>
                                          </p:val>
                                        </p:tav>
                                      </p:tavLst>
                                    </p:anim>
                                    <p:anim calcmode="discrete" valueType="clr">
                                      <p:cBhvr>
                                        <p:cTn id="16" dur="150"/>
                                        <p:tgtEl>
                                          <p:spTgt spid="39"/>
                                        </p:tgtEl>
                                        <p:attrNameLst>
                                          <p:attrName>fillcolor</p:attrName>
                                        </p:attrNameLst>
                                      </p:cBhvr>
                                      <p:tavLst>
                                        <p:tav tm="0">
                                          <p:val>
                                            <p:clrVal>
                                              <a:schemeClr val="accent2"/>
                                            </p:clrVal>
                                          </p:val>
                                        </p:tav>
                                        <p:tav tm="50000">
                                          <p:val>
                                            <p:clrVal>
                                              <a:schemeClr val="hlink"/>
                                            </p:clrVal>
                                          </p:val>
                                        </p:tav>
                                      </p:tavLst>
                                    </p:anim>
                                    <p:set>
                                      <p:cBhvr>
                                        <p:cTn id="17" dur="150"/>
                                        <p:tgtEl>
                                          <p:spTgt spid="39"/>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38">
                                            <p:txEl>
                                              <p:pRg st="0" end="0"/>
                                            </p:txEl>
                                          </p:spTgt>
                                        </p:tgtEl>
                                        <p:attrNameLst>
                                          <p:attrName>style.visibility</p:attrName>
                                        </p:attrNameLst>
                                      </p:cBhvr>
                                      <p:to>
                                        <p:strVal val="visible"/>
                                      </p:to>
                                    </p:set>
                                    <p:anim calcmode="discrete" valueType="clr">
                                      <p:cBhvr override="childStyle">
                                        <p:cTn id="22" dur="80"/>
                                        <p:tgtEl>
                                          <p:spTgt spid="3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8">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38">
                                            <p:txEl>
                                              <p:pRg st="0" end="0"/>
                                            </p:txEl>
                                          </p:spTgt>
                                        </p:tgtEl>
                                        <p:attrNameLst>
                                          <p:attrName>fill.type</p:attrName>
                                        </p:attrNameLst>
                                      </p:cBhvr>
                                      <p:to>
                                        <p:strVal val="solid"/>
                                      </p:to>
                                    </p:set>
                                  </p:childTnLst>
                                </p:cTn>
                              </p:par>
                            </p:childTnLst>
                          </p:cTn>
                        </p:par>
                        <p:par>
                          <p:cTn id="25" fill="hold">
                            <p:stCondLst>
                              <p:cond delay="208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38">
                                            <p:txEl>
                                              <p:pRg st="1" end="1"/>
                                            </p:txEl>
                                          </p:spTgt>
                                        </p:tgtEl>
                                        <p:attrNameLst>
                                          <p:attrName>style.visibility</p:attrName>
                                        </p:attrNameLst>
                                      </p:cBhvr>
                                      <p:to>
                                        <p:strVal val="visible"/>
                                      </p:to>
                                    </p:set>
                                    <p:anim calcmode="discrete" valueType="clr">
                                      <p:cBhvr override="childStyle">
                                        <p:cTn id="28" dur="80"/>
                                        <p:tgtEl>
                                          <p:spTgt spid="3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38">
                                            <p:txEl>
                                              <p:pRg st="1" end="1"/>
                                            </p:txEl>
                                          </p:spTgt>
                                        </p:tgtEl>
                                        <p:attrNameLst>
                                          <p:attrName>fillcolor</p:attrName>
                                        </p:attrNameLst>
                                      </p:cBhvr>
                                      <p:tavLst>
                                        <p:tav tm="0">
                                          <p:val>
                                            <p:clrVal>
                                              <a:schemeClr val="accent2"/>
                                            </p:clrVal>
                                          </p:val>
                                        </p:tav>
                                        <p:tav tm="50000">
                                          <p:val>
                                            <p:clrVal>
                                              <a:schemeClr val="hlink"/>
                                            </p:clrVal>
                                          </p:val>
                                        </p:tav>
                                      </p:tavLst>
                                    </p:anim>
                                    <p:set>
                                      <p:cBhvr>
                                        <p:cTn id="30" dur="80"/>
                                        <p:tgtEl>
                                          <p:spTgt spid="38">
                                            <p:txEl>
                                              <p:pRg st="1" end="1"/>
                                            </p:txEl>
                                          </p:spTgt>
                                        </p:tgtEl>
                                        <p:attrNameLst>
                                          <p:attrName>fill.type</p:attrName>
                                        </p:attrNameLst>
                                      </p:cBhvr>
                                      <p:to>
                                        <p:strVal val="solid"/>
                                      </p:to>
                                    </p:set>
                                  </p:childTnLst>
                                </p:cTn>
                              </p:par>
                            </p:childTnLst>
                          </p:cTn>
                        </p:par>
                        <p:par>
                          <p:cTn id="31" fill="hold">
                            <p:stCondLst>
                              <p:cond delay="376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38">
                                            <p:txEl>
                                              <p:pRg st="2" end="2"/>
                                            </p:txEl>
                                          </p:spTgt>
                                        </p:tgtEl>
                                        <p:attrNameLst>
                                          <p:attrName>style.visibility</p:attrName>
                                        </p:attrNameLst>
                                      </p:cBhvr>
                                      <p:to>
                                        <p:strVal val="visible"/>
                                      </p:to>
                                    </p:set>
                                    <p:anim calcmode="discrete" valueType="clr">
                                      <p:cBhvr override="childStyle">
                                        <p:cTn id="34" dur="80"/>
                                        <p:tgtEl>
                                          <p:spTgt spid="3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38">
                                            <p:txEl>
                                              <p:pRg st="2" end="2"/>
                                            </p:txEl>
                                          </p:spTgt>
                                        </p:tgtEl>
                                        <p:attrNameLst>
                                          <p:attrName>fillcolor</p:attrName>
                                        </p:attrNameLst>
                                      </p:cBhvr>
                                      <p:tavLst>
                                        <p:tav tm="0">
                                          <p:val>
                                            <p:clrVal>
                                              <a:schemeClr val="accent2"/>
                                            </p:clrVal>
                                          </p:val>
                                        </p:tav>
                                        <p:tav tm="50000">
                                          <p:val>
                                            <p:clrVal>
                                              <a:schemeClr val="hlink"/>
                                            </p:clrVal>
                                          </p:val>
                                        </p:tav>
                                      </p:tavLst>
                                    </p:anim>
                                    <p:set>
                                      <p:cBhvr>
                                        <p:cTn id="36" dur="80"/>
                                        <p:tgtEl>
                                          <p:spTgt spid="38">
                                            <p:txEl>
                                              <p:pRg st="2" end="2"/>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31"/>
                                        </p:tgtEl>
                                        <p:attrNameLst>
                                          <p:attrName>style.visibility</p:attrName>
                                        </p:attrNameLst>
                                      </p:cBhvr>
                                      <p:to>
                                        <p:strVal val="visible"/>
                                      </p:to>
                                    </p:set>
                                    <p:animEffect transition="in" filter="strips(downLeft)">
                                      <p:cBhvr>
                                        <p:cTn id="41"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31" grpId="0"/>
      <p:bldP spid="38" grpId="0" uiExpand="1" build="p"/>
      <p:bldP spid="39"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
          <p:cNvSpPr>
            <a:spLocks noGrp="1"/>
          </p:cNvSpPr>
          <p:nvPr>
            <p:ph type="title"/>
          </p:nvPr>
        </p:nvSpPr>
        <p:spPr>
          <a:xfrm>
            <a:off x="304800" y="381000"/>
            <a:ext cx="8458200" cy="1143000"/>
          </a:xfrm>
        </p:spPr>
        <p:txBody>
          <a:bodyPr>
            <a:normAutofit fontScale="90000"/>
          </a:bodyPr>
          <a:lstStyle/>
          <a:p>
            <a:r>
              <a:rPr lang="en-US" dirty="0" smtClean="0"/>
              <a:t>1.1.1(C) Identifying linear equations</a:t>
            </a:r>
            <a:endParaRPr lang="en-US" dirty="0"/>
          </a:p>
        </p:txBody>
      </p:sp>
      <p:graphicFrame>
        <p:nvGraphicFramePr>
          <p:cNvPr id="19" name="Object 18"/>
          <p:cNvGraphicFramePr>
            <a:graphicFrameLocks noChangeAspect="1"/>
          </p:cNvGraphicFramePr>
          <p:nvPr/>
        </p:nvGraphicFramePr>
        <p:xfrm>
          <a:off x="5257800" y="1752600"/>
          <a:ext cx="2754313" cy="674688"/>
        </p:xfrm>
        <a:graphic>
          <a:graphicData uri="http://schemas.openxmlformats.org/presentationml/2006/ole">
            <p:oleObj spid="_x0000_s64527" name="Equation" r:id="rId3" imgW="749160" imgH="215640" progId="Equation.3">
              <p:embed/>
            </p:oleObj>
          </a:graphicData>
        </a:graphic>
      </p:graphicFrame>
      <p:sp>
        <p:nvSpPr>
          <p:cNvPr id="22" name="TextBox 21"/>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37" name="TextBox 36"/>
          <p:cNvSpPr txBox="1"/>
          <p:nvPr/>
        </p:nvSpPr>
        <p:spPr>
          <a:xfrm>
            <a:off x="2057400" y="5739825"/>
            <a:ext cx="4724400" cy="584775"/>
          </a:xfrm>
          <a:prstGeom prst="rect">
            <a:avLst/>
          </a:prstGeom>
          <a:noFill/>
        </p:spPr>
        <p:txBody>
          <a:bodyPr wrap="square" rtlCol="0">
            <a:spAutoFit/>
          </a:bodyPr>
          <a:lstStyle/>
          <a:p>
            <a:r>
              <a:rPr lang="en-US" sz="3200" dirty="0" smtClean="0">
                <a:latin typeface="+mj-lt"/>
              </a:rPr>
              <a:t>The equation is non-linear.</a:t>
            </a:r>
            <a:endParaRPr lang="en-US" sz="3200" dirty="0">
              <a:latin typeface="+mj-lt"/>
            </a:endParaRPr>
          </a:p>
        </p:txBody>
      </p:sp>
      <p:sp>
        <p:nvSpPr>
          <p:cNvPr id="18" name="Content Placeholder 2"/>
          <p:cNvSpPr>
            <a:spLocks noGrp="1"/>
          </p:cNvSpPr>
          <p:nvPr>
            <p:ph idx="1"/>
          </p:nvPr>
        </p:nvSpPr>
        <p:spPr>
          <a:xfrm>
            <a:off x="228600" y="4038600"/>
            <a:ext cx="8915400" cy="1447800"/>
          </a:xfrm>
        </p:spPr>
        <p:txBody>
          <a:bodyPr>
            <a:noAutofit/>
          </a:bodyPr>
          <a:lstStyle/>
          <a:p>
            <a:pPr>
              <a:buNone/>
            </a:pPr>
            <a:r>
              <a:rPr lang="en-US" dirty="0" smtClean="0">
                <a:solidFill>
                  <a:srgbClr val="00B050"/>
                </a:solidFill>
              </a:rPr>
              <a:t>We would have to multiply by </a:t>
            </a:r>
            <a:r>
              <a:rPr lang="en-US" i="1" dirty="0" smtClean="0">
                <a:solidFill>
                  <a:srgbClr val="000000"/>
                </a:solidFill>
              </a:rPr>
              <a:t>x</a:t>
            </a:r>
            <a:r>
              <a:rPr lang="en-US" dirty="0" smtClean="0">
                <a:solidFill>
                  <a:srgbClr val="00B050"/>
                </a:solidFill>
              </a:rPr>
              <a:t> to get the equation into the from </a:t>
            </a:r>
          </a:p>
          <a:p>
            <a:pPr>
              <a:buNone/>
            </a:pPr>
            <a:r>
              <a:rPr lang="en-US" i="1" dirty="0" err="1" smtClean="0">
                <a:solidFill>
                  <a:srgbClr val="000000"/>
                </a:solidFill>
              </a:rPr>
              <a:t>ax</a:t>
            </a:r>
            <a:r>
              <a:rPr lang="en-US" dirty="0" err="1" smtClean="0">
                <a:solidFill>
                  <a:srgbClr val="000000"/>
                </a:solidFill>
              </a:rPr>
              <a:t>+</a:t>
            </a:r>
            <a:r>
              <a:rPr lang="en-US" i="1" dirty="0" err="1" smtClean="0">
                <a:solidFill>
                  <a:srgbClr val="000000"/>
                </a:solidFill>
              </a:rPr>
              <a:t>b</a:t>
            </a:r>
            <a:r>
              <a:rPr lang="en-US" dirty="0" smtClean="0">
                <a:solidFill>
                  <a:srgbClr val="000000"/>
                </a:solidFill>
              </a:rPr>
              <a:t>=0</a:t>
            </a:r>
            <a:r>
              <a:rPr lang="en-US" dirty="0" smtClean="0">
                <a:solidFill>
                  <a:srgbClr val="00B050"/>
                </a:solidFill>
              </a:rPr>
              <a:t>. Therefore, the equation is non-linear. </a:t>
            </a:r>
          </a:p>
          <a:p>
            <a:pPr>
              <a:buNone/>
            </a:pPr>
            <a:r>
              <a:rPr lang="en-US" dirty="0" smtClean="0">
                <a:solidFill>
                  <a:srgbClr val="00B050"/>
                </a:solidFill>
              </a:rPr>
              <a:t>It also does NOT </a:t>
            </a:r>
            <a:r>
              <a:rPr lang="en-US" i="1" dirty="0" smtClean="0">
                <a:solidFill>
                  <a:srgbClr val="00B050"/>
                </a:solidFill>
              </a:rPr>
              <a:t>lead</a:t>
            </a:r>
            <a:r>
              <a:rPr lang="en-US" dirty="0" smtClean="0">
                <a:solidFill>
                  <a:srgbClr val="00B050"/>
                </a:solidFill>
              </a:rPr>
              <a:t> to a linear equation.</a:t>
            </a:r>
            <a:endParaRPr lang="en-US" dirty="0">
              <a:solidFill>
                <a:srgbClr val="00B050"/>
              </a:solidFill>
            </a:endParaRPr>
          </a:p>
        </p:txBody>
      </p:sp>
      <p:sp>
        <p:nvSpPr>
          <p:cNvPr id="20" name="Rectangle 19"/>
          <p:cNvSpPr/>
          <p:nvPr/>
        </p:nvSpPr>
        <p:spPr>
          <a:xfrm>
            <a:off x="0" y="2779693"/>
            <a:ext cx="9234153" cy="954107"/>
          </a:xfrm>
          <a:prstGeom prst="rect">
            <a:avLst/>
          </a:prstGeom>
        </p:spPr>
        <p:txBody>
          <a:bodyPr wrap="square">
            <a:spAutoFit/>
          </a:bodyPr>
          <a:lstStyle/>
          <a:p>
            <a:pPr>
              <a:buNone/>
            </a:pPr>
            <a:r>
              <a:rPr lang="en-US" sz="2800" dirty="0" smtClean="0">
                <a:solidFill>
                  <a:srgbClr val="FF0000"/>
                </a:solidFill>
                <a:latin typeface="+mj-lt"/>
              </a:rPr>
              <a:t>Note: When trying to get the equation into the form</a:t>
            </a:r>
            <a:r>
              <a:rPr lang="en-US" sz="2800" dirty="0" smtClean="0">
                <a:solidFill>
                  <a:srgbClr val="FF0000"/>
                </a:solidFill>
              </a:rPr>
              <a:t> </a:t>
            </a:r>
            <a:r>
              <a:rPr lang="en-US" sz="2800" i="1" dirty="0" err="1" smtClean="0">
                <a:latin typeface="+mj-lt"/>
              </a:rPr>
              <a:t>ax+b</a:t>
            </a:r>
            <a:r>
              <a:rPr lang="en-US" sz="2800" dirty="0" smtClean="0">
                <a:latin typeface="+mj-lt"/>
              </a:rPr>
              <a:t>=0</a:t>
            </a:r>
            <a:r>
              <a:rPr lang="en-US" sz="2800" dirty="0" smtClean="0">
                <a:solidFill>
                  <a:srgbClr val="FF0000"/>
                </a:solidFill>
                <a:latin typeface="+mj-lt"/>
              </a:rPr>
              <a:t>, you cannot multiply or divide by an expression with a variable.</a:t>
            </a:r>
            <a:endParaRPr lang="en-US" sz="2800" dirty="0">
              <a:solidFill>
                <a:srgbClr val="FF0000"/>
              </a:solidFill>
              <a:latin typeface="+mj-lt"/>
            </a:endParaRPr>
          </a:p>
        </p:txBody>
      </p:sp>
      <p:sp>
        <p:nvSpPr>
          <p:cNvPr id="8" name="TextBox 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slide(fromBottom)">
                                      <p:cBhvr>
                                        <p:cTn id="7" dur="1000"/>
                                        <p:tgtEl>
                                          <p:spTgt spid="19"/>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slide(fromBottom)">
                                      <p:cBhvr>
                                        <p:cTn id="10" dur="1000"/>
                                        <p:tgtEl>
                                          <p:spTgt spid="22"/>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20"/>
                                        </p:tgtEl>
                                        <p:attrNameLst>
                                          <p:attrName>style.visibility</p:attrName>
                                        </p:attrNameLst>
                                      </p:cBhvr>
                                      <p:to>
                                        <p:strVal val="visible"/>
                                      </p:to>
                                    </p:set>
                                    <p:anim calcmode="discrete" valueType="clr">
                                      <p:cBhvr override="childStyle">
                                        <p:cTn id="15" dur="150"/>
                                        <p:tgtEl>
                                          <p:spTgt spid="20"/>
                                        </p:tgtEl>
                                        <p:attrNameLst>
                                          <p:attrName>style.color</p:attrName>
                                        </p:attrNameLst>
                                      </p:cBhvr>
                                      <p:tavLst>
                                        <p:tav tm="0">
                                          <p:val>
                                            <p:clrVal>
                                              <a:schemeClr val="accent2"/>
                                            </p:clrVal>
                                          </p:val>
                                        </p:tav>
                                        <p:tav tm="50000">
                                          <p:val>
                                            <p:clrVal>
                                              <a:schemeClr val="hlink"/>
                                            </p:clrVal>
                                          </p:val>
                                        </p:tav>
                                      </p:tavLst>
                                    </p:anim>
                                    <p:anim calcmode="discrete" valueType="clr">
                                      <p:cBhvr>
                                        <p:cTn id="16" dur="150"/>
                                        <p:tgtEl>
                                          <p:spTgt spid="20"/>
                                        </p:tgtEl>
                                        <p:attrNameLst>
                                          <p:attrName>fillcolor</p:attrName>
                                        </p:attrNameLst>
                                      </p:cBhvr>
                                      <p:tavLst>
                                        <p:tav tm="0">
                                          <p:val>
                                            <p:clrVal>
                                              <a:schemeClr val="accent2"/>
                                            </p:clrVal>
                                          </p:val>
                                        </p:tav>
                                        <p:tav tm="50000">
                                          <p:val>
                                            <p:clrVal>
                                              <a:schemeClr val="hlink"/>
                                            </p:clrVal>
                                          </p:val>
                                        </p:tav>
                                      </p:tavLst>
                                    </p:anim>
                                    <p:set>
                                      <p:cBhvr>
                                        <p:cTn id="17" dur="150"/>
                                        <p:tgtEl>
                                          <p:spTgt spid="20"/>
                                        </p:tgtEl>
                                        <p:attrNameLst>
                                          <p:attrName>fill.type</p:attrName>
                                        </p:attrNameLst>
                                      </p:cBhvr>
                                      <p:to>
                                        <p:strVal val="solid"/>
                                      </p:to>
                                    </p:set>
                                  </p:childTnLst>
                                </p:cTn>
                              </p:par>
                            </p:childTnLst>
                          </p:cTn>
                        </p:par>
                      </p:childTnLst>
                    </p:cTn>
                  </p:par>
                  <p:par>
                    <p:cTn id="18" fill="hold">
                      <p:stCondLst>
                        <p:cond delay="indefinite"/>
                      </p:stCondLst>
                      <p:childTnLst>
                        <p:par>
                          <p:cTn id="19" fill="hold">
                            <p:stCondLst>
                              <p:cond delay="0"/>
                            </p:stCondLst>
                            <p:childTnLst>
                              <p:par>
                                <p:cTn id="20" presetID="27" presetClass="entr" presetSubtype="0" fill="hold" grpId="0" nodeType="clickEffect">
                                  <p:stCondLst>
                                    <p:cond delay="0"/>
                                  </p:stCondLst>
                                  <p:iterate type="lt">
                                    <p:tmPct val="50000"/>
                                  </p:iterate>
                                  <p:childTnLst>
                                    <p:set>
                                      <p:cBhvr>
                                        <p:cTn id="21" dur="1" fill="hold">
                                          <p:stCondLst>
                                            <p:cond delay="0"/>
                                          </p:stCondLst>
                                        </p:cTn>
                                        <p:tgtEl>
                                          <p:spTgt spid="18">
                                            <p:txEl>
                                              <p:pRg st="0" end="0"/>
                                            </p:txEl>
                                          </p:spTgt>
                                        </p:tgtEl>
                                        <p:attrNameLst>
                                          <p:attrName>style.visibility</p:attrName>
                                        </p:attrNameLst>
                                      </p:cBhvr>
                                      <p:to>
                                        <p:strVal val="visible"/>
                                      </p:to>
                                    </p:set>
                                    <p:anim calcmode="discrete" valueType="clr">
                                      <p:cBhvr override="childStyle">
                                        <p:cTn id="22" dur="80"/>
                                        <p:tgtEl>
                                          <p:spTgt spid="1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18">
                                            <p:txEl>
                                              <p:pRg st="0" end="0"/>
                                            </p:txEl>
                                          </p:spTgt>
                                        </p:tgtEl>
                                        <p:attrNameLst>
                                          <p:attrName>fillcolor</p:attrName>
                                        </p:attrNameLst>
                                      </p:cBhvr>
                                      <p:tavLst>
                                        <p:tav tm="0">
                                          <p:val>
                                            <p:clrVal>
                                              <a:schemeClr val="accent2"/>
                                            </p:clrVal>
                                          </p:val>
                                        </p:tav>
                                        <p:tav tm="50000">
                                          <p:val>
                                            <p:clrVal>
                                              <a:schemeClr val="hlink"/>
                                            </p:clrVal>
                                          </p:val>
                                        </p:tav>
                                      </p:tavLst>
                                    </p:anim>
                                    <p:set>
                                      <p:cBhvr>
                                        <p:cTn id="24" dur="80"/>
                                        <p:tgtEl>
                                          <p:spTgt spid="18">
                                            <p:txEl>
                                              <p:pRg st="0" end="0"/>
                                            </p:txEl>
                                          </p:spTgt>
                                        </p:tgtEl>
                                        <p:attrNameLst>
                                          <p:attrName>fill.type</p:attrName>
                                        </p:attrNameLst>
                                      </p:cBhvr>
                                      <p:to>
                                        <p:strVal val="solid"/>
                                      </p:to>
                                    </p:set>
                                  </p:childTnLst>
                                </p:cTn>
                              </p:par>
                            </p:childTnLst>
                          </p:cTn>
                        </p:par>
                        <p:par>
                          <p:cTn id="25" fill="hold">
                            <p:stCondLst>
                              <p:cond delay="2080"/>
                            </p:stCondLst>
                            <p:childTnLst>
                              <p:par>
                                <p:cTn id="26" presetID="27" presetClass="entr" presetSubtype="0" fill="hold" grpId="0" nodeType="afterEffect">
                                  <p:stCondLst>
                                    <p:cond delay="0"/>
                                  </p:stCondLst>
                                  <p:iterate type="lt">
                                    <p:tmPct val="50000"/>
                                  </p:iterate>
                                  <p:childTnLst>
                                    <p:set>
                                      <p:cBhvr>
                                        <p:cTn id="27" dur="1" fill="hold">
                                          <p:stCondLst>
                                            <p:cond delay="0"/>
                                          </p:stCondLst>
                                        </p:cTn>
                                        <p:tgtEl>
                                          <p:spTgt spid="18">
                                            <p:txEl>
                                              <p:pRg st="1" end="1"/>
                                            </p:txEl>
                                          </p:spTgt>
                                        </p:tgtEl>
                                        <p:attrNameLst>
                                          <p:attrName>style.visibility</p:attrName>
                                        </p:attrNameLst>
                                      </p:cBhvr>
                                      <p:to>
                                        <p:strVal val="visible"/>
                                      </p:to>
                                    </p:set>
                                    <p:anim calcmode="discrete" valueType="clr">
                                      <p:cBhvr override="childStyle">
                                        <p:cTn id="28" dur="80"/>
                                        <p:tgtEl>
                                          <p:spTgt spid="1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80"/>
                                        <p:tgtEl>
                                          <p:spTgt spid="18">
                                            <p:txEl>
                                              <p:pRg st="1" end="1"/>
                                            </p:txEl>
                                          </p:spTgt>
                                        </p:tgtEl>
                                        <p:attrNameLst>
                                          <p:attrName>fillcolor</p:attrName>
                                        </p:attrNameLst>
                                      </p:cBhvr>
                                      <p:tavLst>
                                        <p:tav tm="0">
                                          <p:val>
                                            <p:clrVal>
                                              <a:schemeClr val="accent2"/>
                                            </p:clrVal>
                                          </p:val>
                                        </p:tav>
                                        <p:tav tm="50000">
                                          <p:val>
                                            <p:clrVal>
                                              <a:schemeClr val="hlink"/>
                                            </p:clrVal>
                                          </p:val>
                                        </p:tav>
                                      </p:tavLst>
                                    </p:anim>
                                    <p:set>
                                      <p:cBhvr>
                                        <p:cTn id="30" dur="80"/>
                                        <p:tgtEl>
                                          <p:spTgt spid="18">
                                            <p:txEl>
                                              <p:pRg st="1" end="1"/>
                                            </p:txEl>
                                          </p:spTgt>
                                        </p:tgtEl>
                                        <p:attrNameLst>
                                          <p:attrName>fill.type</p:attrName>
                                        </p:attrNameLst>
                                      </p:cBhvr>
                                      <p:to>
                                        <p:strVal val="solid"/>
                                      </p:to>
                                    </p:set>
                                  </p:childTnLst>
                                </p:cTn>
                              </p:par>
                            </p:childTnLst>
                          </p:cTn>
                        </p:par>
                        <p:par>
                          <p:cTn id="31" fill="hold">
                            <p:stCondLst>
                              <p:cond delay="3760"/>
                            </p:stCondLst>
                            <p:childTnLst>
                              <p:par>
                                <p:cTn id="32" presetID="27" presetClass="entr" presetSubtype="0" fill="hold" grpId="0" nodeType="afterEffect">
                                  <p:stCondLst>
                                    <p:cond delay="0"/>
                                  </p:stCondLst>
                                  <p:iterate type="lt">
                                    <p:tmPct val="50000"/>
                                  </p:iterate>
                                  <p:childTnLst>
                                    <p:set>
                                      <p:cBhvr>
                                        <p:cTn id="33" dur="1" fill="hold">
                                          <p:stCondLst>
                                            <p:cond delay="0"/>
                                          </p:stCondLst>
                                        </p:cTn>
                                        <p:tgtEl>
                                          <p:spTgt spid="18">
                                            <p:txEl>
                                              <p:pRg st="2" end="2"/>
                                            </p:txEl>
                                          </p:spTgt>
                                        </p:tgtEl>
                                        <p:attrNameLst>
                                          <p:attrName>style.visibility</p:attrName>
                                        </p:attrNameLst>
                                      </p:cBhvr>
                                      <p:to>
                                        <p:strVal val="visible"/>
                                      </p:to>
                                    </p:set>
                                    <p:anim calcmode="discrete" valueType="clr">
                                      <p:cBhvr override="childStyle">
                                        <p:cTn id="34" dur="80"/>
                                        <p:tgtEl>
                                          <p:spTgt spid="1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8">
                                            <p:txEl>
                                              <p:pRg st="2" end="2"/>
                                            </p:txEl>
                                          </p:spTgt>
                                        </p:tgtEl>
                                        <p:attrNameLst>
                                          <p:attrName>fillcolor</p:attrName>
                                        </p:attrNameLst>
                                      </p:cBhvr>
                                      <p:tavLst>
                                        <p:tav tm="0">
                                          <p:val>
                                            <p:clrVal>
                                              <a:schemeClr val="accent2"/>
                                            </p:clrVal>
                                          </p:val>
                                        </p:tav>
                                        <p:tav tm="50000">
                                          <p:val>
                                            <p:clrVal>
                                              <a:schemeClr val="hlink"/>
                                            </p:clrVal>
                                          </p:val>
                                        </p:tav>
                                      </p:tavLst>
                                    </p:anim>
                                    <p:set>
                                      <p:cBhvr>
                                        <p:cTn id="36" dur="80"/>
                                        <p:tgtEl>
                                          <p:spTgt spid="18">
                                            <p:txEl>
                                              <p:pRg st="2" end="2"/>
                                            </p:txEl>
                                          </p:spTgt>
                                        </p:tgtEl>
                                        <p:attrNameLst>
                                          <p:attrName>fill.type</p:attrName>
                                        </p:attrNameLst>
                                      </p:cBhvr>
                                      <p:to>
                                        <p:strVal val="solid"/>
                                      </p:to>
                                    </p:se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strips(downLeft)">
                                      <p:cBhvr>
                                        <p:cTn id="41" dur="1000"/>
                                        <p:tgtEl>
                                          <p:spTgt spid="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37" grpId="0"/>
      <p:bldP spid="18" grpId="0" uiExpand="1" build="p"/>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81000"/>
            <a:ext cx="9067800" cy="1143000"/>
          </a:xfrm>
        </p:spPr>
        <p:txBody>
          <a:bodyPr>
            <a:normAutofit fontScale="90000"/>
          </a:bodyPr>
          <a:lstStyle/>
          <a:p>
            <a:r>
              <a:rPr lang="en-US" dirty="0" smtClean="0"/>
              <a:t>1.1.1(A) Identifying linear equations</a:t>
            </a:r>
            <a:endParaRPr lang="en-US" dirty="0"/>
          </a:p>
        </p:txBody>
      </p:sp>
      <p:graphicFrame>
        <p:nvGraphicFramePr>
          <p:cNvPr id="4" name="Object 3"/>
          <p:cNvGraphicFramePr>
            <a:graphicFrameLocks noChangeAspect="1"/>
          </p:cNvGraphicFramePr>
          <p:nvPr/>
        </p:nvGraphicFramePr>
        <p:xfrm>
          <a:off x="5224463" y="1752600"/>
          <a:ext cx="2652712" cy="695325"/>
        </p:xfrm>
        <a:graphic>
          <a:graphicData uri="http://schemas.openxmlformats.org/presentationml/2006/ole">
            <p:oleObj spid="_x0000_s75778" name="Equation" r:id="rId3" imgW="774360" imgH="203040" progId="Equation.3">
              <p:embed/>
            </p:oleObj>
          </a:graphicData>
        </a:graphic>
      </p:graphicFrame>
      <p:sp>
        <p:nvSpPr>
          <p:cNvPr id="18" name="TextBox 17"/>
          <p:cNvSpPr txBox="1"/>
          <p:nvPr/>
        </p:nvSpPr>
        <p:spPr>
          <a:xfrm>
            <a:off x="609600" y="1828800"/>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21" name="TextBox 20"/>
          <p:cNvSpPr txBox="1"/>
          <p:nvPr/>
        </p:nvSpPr>
        <p:spPr>
          <a:xfrm>
            <a:off x="76200" y="4215825"/>
            <a:ext cx="7543800" cy="584775"/>
          </a:xfrm>
          <a:prstGeom prst="rect">
            <a:avLst/>
          </a:prstGeom>
          <a:noFill/>
        </p:spPr>
        <p:txBody>
          <a:bodyPr wrap="square" rtlCol="0">
            <a:spAutoFit/>
          </a:bodyPr>
          <a:lstStyle/>
          <a:p>
            <a:r>
              <a:rPr lang="en-US" sz="3200" dirty="0" smtClean="0">
                <a:latin typeface="+mj-lt"/>
              </a:rPr>
              <a:t>The equation cannot be written in the form</a:t>
            </a:r>
            <a:endParaRPr lang="en-US" sz="3200" dirty="0">
              <a:latin typeface="+mj-lt"/>
            </a:endParaRPr>
          </a:p>
        </p:txBody>
      </p:sp>
      <p:graphicFrame>
        <p:nvGraphicFramePr>
          <p:cNvPr id="54289" name="Object 17"/>
          <p:cNvGraphicFramePr>
            <a:graphicFrameLocks noChangeAspect="1"/>
          </p:cNvGraphicFramePr>
          <p:nvPr/>
        </p:nvGraphicFramePr>
        <p:xfrm>
          <a:off x="7318602" y="4267200"/>
          <a:ext cx="1749198" cy="457200"/>
        </p:xfrm>
        <a:graphic>
          <a:graphicData uri="http://schemas.openxmlformats.org/presentationml/2006/ole">
            <p:oleObj spid="_x0000_s75782" name="Equation" r:id="rId4" imgW="634680" imgH="177480" progId="Equation.3">
              <p:embed/>
            </p:oleObj>
          </a:graphicData>
        </a:graphic>
      </p:graphicFrame>
      <p:sp>
        <p:nvSpPr>
          <p:cNvPr id="40" name="TextBox 39"/>
          <p:cNvSpPr txBox="1"/>
          <p:nvPr/>
        </p:nvSpPr>
        <p:spPr>
          <a:xfrm>
            <a:off x="1905000" y="5282625"/>
            <a:ext cx="4800600" cy="584775"/>
          </a:xfrm>
          <a:prstGeom prst="rect">
            <a:avLst/>
          </a:prstGeom>
          <a:noFill/>
        </p:spPr>
        <p:txBody>
          <a:bodyPr wrap="square" rtlCol="0">
            <a:spAutoFit/>
          </a:bodyPr>
          <a:lstStyle/>
          <a:p>
            <a:r>
              <a:rPr lang="en-US" sz="3200" dirty="0" smtClean="0">
                <a:latin typeface="+mj-lt"/>
              </a:rPr>
              <a:t>The equation is non-linear.</a:t>
            </a:r>
            <a:endParaRPr lang="en-US" sz="3200" dirty="0">
              <a:latin typeface="+mj-lt"/>
            </a:endParaRPr>
          </a:p>
        </p:txBody>
      </p:sp>
      <p:sp>
        <p:nvSpPr>
          <p:cNvPr id="8" name="TextBox 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graphicFrame>
        <p:nvGraphicFramePr>
          <p:cNvPr id="9" name="Object 15"/>
          <p:cNvGraphicFramePr>
            <a:graphicFrameLocks noChangeAspect="1"/>
          </p:cNvGraphicFramePr>
          <p:nvPr/>
        </p:nvGraphicFramePr>
        <p:xfrm>
          <a:off x="5453062" y="2525713"/>
          <a:ext cx="795338" cy="522287"/>
        </p:xfrm>
        <a:graphic>
          <a:graphicData uri="http://schemas.openxmlformats.org/presentationml/2006/ole">
            <p:oleObj spid="_x0000_s75783" name="Equation" r:id="rId5" imgW="368280" imgH="203040" progId="Equation.3">
              <p:embed/>
            </p:oleObj>
          </a:graphicData>
        </a:graphic>
      </p:graphicFrame>
      <p:graphicFrame>
        <p:nvGraphicFramePr>
          <p:cNvPr id="10" name="Object 16"/>
          <p:cNvGraphicFramePr>
            <a:graphicFrameLocks noChangeAspect="1"/>
          </p:cNvGraphicFramePr>
          <p:nvPr/>
        </p:nvGraphicFramePr>
        <p:xfrm>
          <a:off x="6977062" y="2514600"/>
          <a:ext cx="795338" cy="520700"/>
        </p:xfrm>
        <a:graphic>
          <a:graphicData uri="http://schemas.openxmlformats.org/presentationml/2006/ole">
            <p:oleObj spid="_x0000_s75784" name="Equation" r:id="rId6" imgW="368280" imgH="203040" progId="Equation.3">
              <p:embed/>
            </p:oleObj>
          </a:graphicData>
        </a:graphic>
      </p:graphicFrame>
      <p:cxnSp>
        <p:nvCxnSpPr>
          <p:cNvPr id="11" name="Straight Connector 10"/>
          <p:cNvCxnSpPr/>
          <p:nvPr/>
        </p:nvCxnSpPr>
        <p:spPr>
          <a:xfrm>
            <a:off x="4800600" y="3048000"/>
            <a:ext cx="3657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75785" name="Object 9"/>
          <p:cNvGraphicFramePr>
            <a:graphicFrameLocks noChangeAspect="1"/>
          </p:cNvGraphicFramePr>
          <p:nvPr/>
        </p:nvGraphicFramePr>
        <p:xfrm>
          <a:off x="4953000" y="3124200"/>
          <a:ext cx="3314700" cy="609600"/>
        </p:xfrm>
        <a:graphic>
          <a:graphicData uri="http://schemas.openxmlformats.org/presentationml/2006/ole">
            <p:oleObj spid="_x0000_s75785" name="Equation" r:id="rId7" imgW="1104840" imgH="20304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slide(fromBottom)">
                                      <p:cBhvr>
                                        <p:cTn id="10" dur="10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circle(in)">
                                      <p:cBhvr>
                                        <p:cTn id="15" dur="2000"/>
                                        <p:tgtEl>
                                          <p:spTgt spid="9"/>
                                        </p:tgtEl>
                                      </p:cBhvr>
                                    </p:animEffect>
                                  </p:childTnLst>
                                </p:cTn>
                              </p:par>
                              <p:par>
                                <p:cTn id="16" presetID="6" presetClass="entr" presetSubtype="16"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circle(in)">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strips(downRight)">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75785"/>
                                        </p:tgtEl>
                                        <p:attrNameLst>
                                          <p:attrName>style.visibility</p:attrName>
                                        </p:attrNameLst>
                                      </p:cBhvr>
                                      <p:to>
                                        <p:strVal val="visible"/>
                                      </p:to>
                                    </p:set>
                                    <p:animEffect transition="in" filter="randombar(horizontal)">
                                      <p:cBhvr>
                                        <p:cTn id="28" dur="2000"/>
                                        <p:tgtEl>
                                          <p:spTgt spid="75785"/>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21"/>
                                        </p:tgtEl>
                                        <p:attrNameLst>
                                          <p:attrName>style.visibility</p:attrName>
                                        </p:attrNameLst>
                                      </p:cBhvr>
                                      <p:to>
                                        <p:strVal val="visible"/>
                                      </p:to>
                                    </p:set>
                                    <p:animEffect transition="in" filter="randombar(horizontal)">
                                      <p:cBhvr>
                                        <p:cTn id="33" dur="2000"/>
                                        <p:tgtEl>
                                          <p:spTgt spid="21"/>
                                        </p:tgtEl>
                                      </p:cBhvr>
                                    </p:animEffect>
                                  </p:childTnLst>
                                </p:cTn>
                              </p:par>
                              <p:par>
                                <p:cTn id="34" presetID="14" presetClass="entr" presetSubtype="10" fill="hold" nodeType="withEffect">
                                  <p:stCondLst>
                                    <p:cond delay="0"/>
                                  </p:stCondLst>
                                  <p:childTnLst>
                                    <p:set>
                                      <p:cBhvr>
                                        <p:cTn id="35" dur="1" fill="hold">
                                          <p:stCondLst>
                                            <p:cond delay="0"/>
                                          </p:stCondLst>
                                        </p:cTn>
                                        <p:tgtEl>
                                          <p:spTgt spid="54289"/>
                                        </p:tgtEl>
                                        <p:attrNameLst>
                                          <p:attrName>style.visibility</p:attrName>
                                        </p:attrNameLst>
                                      </p:cBhvr>
                                      <p:to>
                                        <p:strVal val="visible"/>
                                      </p:to>
                                    </p:set>
                                    <p:animEffect transition="in" filter="randombar(horizontal)">
                                      <p:cBhvr>
                                        <p:cTn id="36" dur="2000"/>
                                        <p:tgtEl>
                                          <p:spTgt spid="54289"/>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40"/>
                                        </p:tgtEl>
                                        <p:attrNameLst>
                                          <p:attrName>style.visibility</p:attrName>
                                        </p:attrNameLst>
                                      </p:cBhvr>
                                      <p:to>
                                        <p:strVal val="visible"/>
                                      </p:to>
                                    </p:set>
                                    <p:animEffect transition="in" filter="strips(downLeft)">
                                      <p:cBhvr>
                                        <p:cTn id="41" dur="10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1" grpId="0"/>
      <p:bldP spid="4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Quadratic equations</a:t>
            </a:r>
            <a:endParaRPr lang="en-US" dirty="0"/>
          </a:p>
        </p:txBody>
      </p:sp>
      <p:sp>
        <p:nvSpPr>
          <p:cNvPr id="3" name="Content Placeholder 2"/>
          <p:cNvSpPr>
            <a:spLocks noGrp="1"/>
          </p:cNvSpPr>
          <p:nvPr>
            <p:ph idx="1"/>
          </p:nvPr>
        </p:nvSpPr>
        <p:spPr>
          <a:xfrm>
            <a:off x="457200" y="1676400"/>
            <a:ext cx="8229600" cy="2865120"/>
          </a:xfrm>
        </p:spPr>
        <p:txBody>
          <a:bodyPr>
            <a:normAutofit/>
          </a:bodyPr>
          <a:lstStyle/>
          <a:p>
            <a:pPr>
              <a:buNone/>
            </a:pPr>
            <a:r>
              <a:rPr lang="en-US" dirty="0" smtClean="0">
                <a:solidFill>
                  <a:srgbClr val="00B050"/>
                </a:solidFill>
              </a:rPr>
              <a:t>An equation in the form </a:t>
            </a:r>
            <a:r>
              <a:rPr lang="en-US" i="1" dirty="0" smtClean="0"/>
              <a:t>ax</a:t>
            </a:r>
            <a:r>
              <a:rPr lang="en-US" baseline="30000" dirty="0" smtClean="0"/>
              <a:t>2</a:t>
            </a:r>
            <a:r>
              <a:rPr lang="en-US" dirty="0" smtClean="0"/>
              <a:t>+</a:t>
            </a:r>
            <a:r>
              <a:rPr lang="en-US" i="1" dirty="0" smtClean="0"/>
              <a:t>bx</a:t>
            </a:r>
            <a:r>
              <a:rPr lang="en-US" dirty="0" smtClean="0"/>
              <a:t>+</a:t>
            </a:r>
            <a:r>
              <a:rPr lang="en-US" i="1" dirty="0" smtClean="0"/>
              <a:t>c</a:t>
            </a:r>
            <a:r>
              <a:rPr lang="en-US" dirty="0" smtClean="0"/>
              <a:t>=0</a:t>
            </a:r>
            <a:r>
              <a:rPr lang="en-US" dirty="0" smtClean="0">
                <a:solidFill>
                  <a:srgbClr val="00B050"/>
                </a:solidFill>
              </a:rPr>
              <a:t> where </a:t>
            </a:r>
            <a:r>
              <a:rPr lang="en-US" i="1" dirty="0" smtClean="0"/>
              <a:t>a</a:t>
            </a:r>
            <a:r>
              <a:rPr lang="en-US" dirty="0" smtClean="0"/>
              <a:t>≠0</a:t>
            </a:r>
            <a:r>
              <a:rPr lang="en-US" dirty="0" smtClean="0">
                <a:solidFill>
                  <a:srgbClr val="00B050"/>
                </a:solidFill>
              </a:rPr>
              <a:t> is called a </a:t>
            </a:r>
          </a:p>
          <a:p>
            <a:pPr>
              <a:buNone/>
            </a:pPr>
            <a:r>
              <a:rPr lang="en-US" dirty="0" smtClean="0">
                <a:solidFill>
                  <a:srgbClr val="00B050"/>
                </a:solidFill>
              </a:rPr>
              <a:t>quadratic equation. The equation </a:t>
            </a:r>
            <a:r>
              <a:rPr lang="en-US" dirty="0" smtClean="0"/>
              <a:t>−4</a:t>
            </a:r>
            <a:r>
              <a:rPr lang="en-US" i="1" dirty="0" smtClean="0"/>
              <a:t>x</a:t>
            </a:r>
            <a:r>
              <a:rPr lang="en-US" baseline="30000" dirty="0" smtClean="0"/>
              <a:t>2</a:t>
            </a:r>
            <a:r>
              <a:rPr lang="en-US" dirty="0" smtClean="0"/>
              <a:t>+3</a:t>
            </a:r>
            <a:r>
              <a:rPr lang="en-US" i="1" dirty="0" smtClean="0"/>
              <a:t>x</a:t>
            </a:r>
            <a:r>
              <a:rPr lang="en-US" dirty="0" smtClean="0"/>
              <a:t>+2=0</a:t>
            </a:r>
            <a:r>
              <a:rPr lang="en-US" dirty="0" smtClean="0">
                <a:solidFill>
                  <a:srgbClr val="00B050"/>
                </a:solidFill>
              </a:rPr>
              <a:t> from the </a:t>
            </a:r>
          </a:p>
          <a:p>
            <a:pPr>
              <a:buNone/>
            </a:pPr>
            <a:r>
              <a:rPr lang="en-US" dirty="0" smtClean="0">
                <a:solidFill>
                  <a:srgbClr val="00B050"/>
                </a:solidFill>
              </a:rPr>
              <a:t>previous slide is an example of a quadratic equation. </a:t>
            </a:r>
          </a:p>
          <a:p>
            <a:pPr>
              <a:buNone/>
            </a:pPr>
            <a:r>
              <a:rPr lang="en-US" dirty="0" smtClean="0">
                <a:solidFill>
                  <a:srgbClr val="00B050"/>
                </a:solidFill>
              </a:rPr>
              <a:t>All quadratic equations are non-linear. You may simply </a:t>
            </a:r>
          </a:p>
          <a:p>
            <a:pPr>
              <a:buNone/>
            </a:pPr>
            <a:r>
              <a:rPr lang="en-US" dirty="0" smtClean="0">
                <a:solidFill>
                  <a:srgbClr val="00B050"/>
                </a:solidFill>
              </a:rPr>
              <a:t>assume this fact. Although a mathematician would want </a:t>
            </a:r>
          </a:p>
          <a:p>
            <a:pPr>
              <a:buNone/>
            </a:pPr>
            <a:r>
              <a:rPr lang="en-US" dirty="0" smtClean="0">
                <a:solidFill>
                  <a:srgbClr val="00B050"/>
                </a:solidFill>
              </a:rPr>
              <a:t>you to prove it. </a:t>
            </a:r>
          </a:p>
        </p:txBody>
      </p:sp>
      <p:sp>
        <p:nvSpPr>
          <p:cNvPr id="4" name="Rectangle 3"/>
          <p:cNvSpPr/>
          <p:nvPr/>
        </p:nvSpPr>
        <p:spPr>
          <a:xfrm>
            <a:off x="304800" y="5029200"/>
            <a:ext cx="8686800" cy="1384995"/>
          </a:xfrm>
          <a:prstGeom prst="rect">
            <a:avLst/>
          </a:prstGeom>
        </p:spPr>
        <p:txBody>
          <a:bodyPr wrap="square">
            <a:spAutoFit/>
          </a:bodyPr>
          <a:lstStyle/>
          <a:p>
            <a:r>
              <a:rPr lang="en-US" sz="2800" dirty="0" smtClean="0">
                <a:latin typeface="+mj-lt"/>
              </a:rPr>
              <a:t>JOKE: </a:t>
            </a:r>
          </a:p>
          <a:p>
            <a:r>
              <a:rPr lang="en-US" sz="2800" dirty="0" smtClean="0">
                <a:solidFill>
                  <a:srgbClr val="7030A0"/>
                </a:solidFill>
                <a:latin typeface="+mj-lt"/>
              </a:rPr>
              <a:t>An argument is needed to convince a reasonable person.  </a:t>
            </a:r>
          </a:p>
          <a:p>
            <a:r>
              <a:rPr lang="en-US" sz="2800" dirty="0" smtClean="0">
                <a:solidFill>
                  <a:srgbClr val="7030A0"/>
                </a:solidFill>
                <a:latin typeface="+mj-lt"/>
              </a:rPr>
              <a:t>A proof is needed to convince and unreasonable one.</a:t>
            </a:r>
            <a:endParaRPr lang="en-US" sz="2800" dirty="0">
              <a:solidFill>
                <a:srgbClr val="7030A0"/>
              </a:solidFill>
              <a:latin typeface="+mj-lt"/>
            </a:endParaRPr>
          </a:p>
        </p:txBody>
      </p:sp>
      <p:sp>
        <p:nvSpPr>
          <p:cNvPr id="5" name="TextBox 4"/>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par>
                          <p:cTn id="10" fill="hold">
                            <p:stCondLst>
                              <p:cond delay="18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
                                            <p:txEl>
                                              <p:pRg st="1" end="1"/>
                                            </p:txEl>
                                          </p:spTgt>
                                        </p:tgtEl>
                                        <p:attrNameLst>
                                          <p:attrName>fill.type</p:attrName>
                                        </p:attrNameLst>
                                      </p:cBhvr>
                                      <p:to>
                                        <p:strVal val="solid"/>
                                      </p:to>
                                    </p:set>
                                  </p:childTnLst>
                                </p:cTn>
                              </p:par>
                            </p:childTnLst>
                          </p:cTn>
                        </p:par>
                        <p:par>
                          <p:cTn id="16" fill="hold">
                            <p:stCondLst>
                              <p:cond delay="380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19"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
                                            <p:txEl>
                                              <p:pRg st="2" end="2"/>
                                            </p:txEl>
                                          </p:spTgt>
                                        </p:tgtEl>
                                        <p:attrNameLst>
                                          <p:attrName>fill.type</p:attrName>
                                        </p:attrNameLst>
                                      </p:cBhvr>
                                      <p:to>
                                        <p:strVal val="solid"/>
                                      </p:to>
                                    </p:set>
                                  </p:childTnLst>
                                </p:cTn>
                              </p:par>
                            </p:childTnLst>
                          </p:cTn>
                        </p:par>
                        <p:par>
                          <p:cTn id="22" fill="hold">
                            <p:stCondLst>
                              <p:cond delay="5640"/>
                            </p:stCondLst>
                            <p:childTnLst>
                              <p:par>
                                <p:cTn id="23" presetID="27" presetClass="entr" presetSubtype="0" fill="hold" grpId="0" nodeType="afterEffect">
                                  <p:stCondLst>
                                    <p:cond delay="0"/>
                                  </p:stCondLst>
                                  <p:iterate type="lt">
                                    <p:tmPct val="50000"/>
                                  </p:iterate>
                                  <p:childTnLst>
                                    <p:set>
                                      <p:cBhvr>
                                        <p:cTn id="2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5"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27" dur="80"/>
                                        <p:tgtEl>
                                          <p:spTgt spid="3">
                                            <p:txEl>
                                              <p:pRg st="3" end="3"/>
                                            </p:txEl>
                                          </p:spTgt>
                                        </p:tgtEl>
                                        <p:attrNameLst>
                                          <p:attrName>fill.type</p:attrName>
                                        </p:attrNameLst>
                                      </p:cBhvr>
                                      <p:to>
                                        <p:strVal val="solid"/>
                                      </p:to>
                                    </p:set>
                                  </p:childTnLst>
                                </p:cTn>
                              </p:par>
                            </p:childTnLst>
                          </p:cTn>
                        </p:par>
                        <p:par>
                          <p:cTn id="28" fill="hold">
                            <p:stCondLst>
                              <p:cond delay="7560"/>
                            </p:stCondLst>
                            <p:childTnLst>
                              <p:par>
                                <p:cTn id="29" presetID="27" presetClass="entr" presetSubtype="0" fill="hold" grpId="0" nodeType="afterEffect">
                                  <p:stCondLst>
                                    <p:cond delay="0"/>
                                  </p:stCondLst>
                                  <p:iterate type="lt">
                                    <p:tmPct val="50000"/>
                                  </p:iterate>
                                  <p:childTnLst>
                                    <p:set>
                                      <p:cBhvr>
                                        <p:cTn id="30"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1"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3" dur="80"/>
                                        <p:tgtEl>
                                          <p:spTgt spid="3">
                                            <p:txEl>
                                              <p:pRg st="4" end="4"/>
                                            </p:txEl>
                                          </p:spTgt>
                                        </p:tgtEl>
                                        <p:attrNameLst>
                                          <p:attrName>fill.type</p:attrName>
                                        </p:attrNameLst>
                                      </p:cBhvr>
                                      <p:to>
                                        <p:strVal val="solid"/>
                                      </p:to>
                                    </p:set>
                                  </p:childTnLst>
                                </p:cTn>
                              </p:par>
                            </p:childTnLst>
                          </p:cTn>
                        </p:par>
                        <p:par>
                          <p:cTn id="34" fill="hold">
                            <p:stCondLst>
                              <p:cond delay="9440"/>
                            </p:stCondLst>
                            <p:childTnLst>
                              <p:par>
                                <p:cTn id="35" presetID="27" presetClass="entr" presetSubtype="0" fill="hold" grpId="0" nodeType="afterEffect">
                                  <p:stCondLst>
                                    <p:cond delay="0"/>
                                  </p:stCondLst>
                                  <p:iterate type="lt">
                                    <p:tmPct val="50000"/>
                                  </p:iterate>
                                  <p:childTnLst>
                                    <p:set>
                                      <p:cBhvr>
                                        <p:cTn id="36"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37" dur="8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8" dur="8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39" dur="80"/>
                                        <p:tgtEl>
                                          <p:spTgt spid="3">
                                            <p:txEl>
                                              <p:pRg st="5" end="5"/>
                                            </p:txEl>
                                          </p:spTgt>
                                        </p:tgtEl>
                                        <p:attrNameLst>
                                          <p:attrName>fill.type</p:attrName>
                                        </p:attrNameLst>
                                      </p:cBhvr>
                                      <p:to>
                                        <p:strVal val="solid"/>
                                      </p:to>
                                    </p:set>
                                  </p:childTnLst>
                                </p:cTn>
                              </p:par>
                            </p:childTnLst>
                          </p:cTn>
                        </p:par>
                      </p:childTnLst>
                    </p:cTn>
                  </p:par>
                  <p:par>
                    <p:cTn id="40" fill="hold">
                      <p:stCondLst>
                        <p:cond delay="indefinite"/>
                      </p:stCondLst>
                      <p:childTnLst>
                        <p:par>
                          <p:cTn id="41" fill="hold">
                            <p:stCondLst>
                              <p:cond delay="0"/>
                            </p:stCondLst>
                            <p:childTnLst>
                              <p:par>
                                <p:cTn id="42" presetID="27" presetClass="entr" presetSubtype="0" fill="hold" grpId="0" nodeType="clickEffect">
                                  <p:stCondLst>
                                    <p:cond delay="0"/>
                                  </p:stCondLst>
                                  <p:iterate type="lt">
                                    <p:tmPct val="50000"/>
                                  </p:iterate>
                                  <p:childTnLst>
                                    <p:set>
                                      <p:cBhvr>
                                        <p:cTn id="43" dur="1" fill="hold">
                                          <p:stCondLst>
                                            <p:cond delay="0"/>
                                          </p:stCondLst>
                                        </p:cTn>
                                        <p:tgtEl>
                                          <p:spTgt spid="4"/>
                                        </p:tgtEl>
                                        <p:attrNameLst>
                                          <p:attrName>style.visibility</p:attrName>
                                        </p:attrNameLst>
                                      </p:cBhvr>
                                      <p:to>
                                        <p:strVal val="visible"/>
                                      </p:to>
                                    </p:set>
                                    <p:anim calcmode="discrete" valueType="clr">
                                      <p:cBhvr override="childStyle">
                                        <p:cTn id="44" dur="150"/>
                                        <p:tgtEl>
                                          <p:spTgt spid="4"/>
                                        </p:tgtEl>
                                        <p:attrNameLst>
                                          <p:attrName>style.color</p:attrName>
                                        </p:attrNameLst>
                                      </p:cBhvr>
                                      <p:tavLst>
                                        <p:tav tm="0">
                                          <p:val>
                                            <p:clrVal>
                                              <a:schemeClr val="accent2"/>
                                            </p:clrVal>
                                          </p:val>
                                        </p:tav>
                                        <p:tav tm="50000">
                                          <p:val>
                                            <p:clrVal>
                                              <a:schemeClr val="hlink"/>
                                            </p:clrVal>
                                          </p:val>
                                        </p:tav>
                                      </p:tavLst>
                                    </p:anim>
                                    <p:anim calcmode="discrete" valueType="clr">
                                      <p:cBhvr>
                                        <p:cTn id="45" dur="150"/>
                                        <p:tgtEl>
                                          <p:spTgt spid="4"/>
                                        </p:tgtEl>
                                        <p:attrNameLst>
                                          <p:attrName>fillcolor</p:attrName>
                                        </p:attrNameLst>
                                      </p:cBhvr>
                                      <p:tavLst>
                                        <p:tav tm="0">
                                          <p:val>
                                            <p:clrVal>
                                              <a:schemeClr val="accent2"/>
                                            </p:clrVal>
                                          </p:val>
                                        </p:tav>
                                        <p:tav tm="50000">
                                          <p:val>
                                            <p:clrVal>
                                              <a:schemeClr val="hlink"/>
                                            </p:clrVal>
                                          </p:val>
                                        </p:tav>
                                      </p:tavLst>
                                    </p:anim>
                                    <p:set>
                                      <p:cBhvr>
                                        <p:cTn id="46" dur="150"/>
                                        <p:tgtEl>
                                          <p:spTgt spid="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Systems of equations</a:t>
            </a:r>
            <a:endParaRPr lang="en-US" dirty="0"/>
          </a:p>
        </p:txBody>
      </p:sp>
      <p:sp>
        <p:nvSpPr>
          <p:cNvPr id="3" name="Content Placeholder 2"/>
          <p:cNvSpPr>
            <a:spLocks noGrp="1"/>
          </p:cNvSpPr>
          <p:nvPr>
            <p:ph idx="1"/>
          </p:nvPr>
        </p:nvSpPr>
        <p:spPr>
          <a:xfrm>
            <a:off x="203916" y="1706880"/>
            <a:ext cx="8839200" cy="2941320"/>
          </a:xfrm>
        </p:spPr>
        <p:txBody>
          <a:bodyPr>
            <a:normAutofit/>
          </a:bodyPr>
          <a:lstStyle/>
          <a:p>
            <a:pPr>
              <a:buNone/>
            </a:pPr>
            <a:r>
              <a:rPr lang="en-US" dirty="0" smtClean="0"/>
              <a:t>So far we have learned to solve for one variable given a single </a:t>
            </a:r>
          </a:p>
          <a:p>
            <a:pPr>
              <a:buNone/>
            </a:pPr>
            <a:r>
              <a:rPr lang="en-US" dirty="0" smtClean="0"/>
              <a:t>equation. Next we shall try and solve for multiple variables given </a:t>
            </a:r>
          </a:p>
          <a:p>
            <a:pPr>
              <a:buNone/>
            </a:pPr>
            <a:r>
              <a:rPr lang="en-US" dirty="0" smtClean="0"/>
              <a:t>multiple equations. </a:t>
            </a:r>
          </a:p>
          <a:p>
            <a:pPr>
              <a:buNone/>
            </a:pPr>
            <a:endParaRPr lang="en-US" dirty="0" smtClean="0"/>
          </a:p>
          <a:p>
            <a:pPr>
              <a:buNone/>
            </a:pPr>
            <a:r>
              <a:rPr lang="en-US" dirty="0" smtClean="0"/>
              <a:t>Examples:</a:t>
            </a:r>
          </a:p>
          <a:p>
            <a:pPr>
              <a:buNone/>
            </a:pPr>
            <a:endParaRPr lang="en-US" dirty="0" smtClean="0"/>
          </a:p>
          <a:p>
            <a:pPr>
              <a:buNone/>
            </a:pPr>
            <a:endParaRPr lang="en-US" dirty="0" smtClean="0"/>
          </a:p>
        </p:txBody>
      </p:sp>
      <p:graphicFrame>
        <p:nvGraphicFramePr>
          <p:cNvPr id="81922" name="Object 2"/>
          <p:cNvGraphicFramePr>
            <a:graphicFrameLocks noChangeAspect="1"/>
          </p:cNvGraphicFramePr>
          <p:nvPr/>
        </p:nvGraphicFramePr>
        <p:xfrm>
          <a:off x="6200775" y="3533775"/>
          <a:ext cx="1762125" cy="538163"/>
        </p:xfrm>
        <a:graphic>
          <a:graphicData uri="http://schemas.openxmlformats.org/presentationml/2006/ole">
            <p:oleObj spid="_x0000_s81922" name="Equation" r:id="rId3" imgW="444240" imgH="203040" progId="Equation.3">
              <p:embed/>
            </p:oleObj>
          </a:graphicData>
        </a:graphic>
      </p:graphicFrame>
      <p:graphicFrame>
        <p:nvGraphicFramePr>
          <p:cNvPr id="81923" name="Object 3"/>
          <p:cNvGraphicFramePr>
            <a:graphicFrameLocks noChangeAspect="1"/>
          </p:cNvGraphicFramePr>
          <p:nvPr/>
        </p:nvGraphicFramePr>
        <p:xfrm>
          <a:off x="5591175" y="4067175"/>
          <a:ext cx="3273425" cy="538163"/>
        </p:xfrm>
        <a:graphic>
          <a:graphicData uri="http://schemas.openxmlformats.org/presentationml/2006/ole">
            <p:oleObj spid="_x0000_s81923" name="Equation" r:id="rId4" imgW="825480" imgH="203040" progId="Equation.3">
              <p:embed/>
            </p:oleObj>
          </a:graphicData>
        </a:graphic>
      </p:graphicFrame>
      <p:graphicFrame>
        <p:nvGraphicFramePr>
          <p:cNvPr id="81924" name="Object 4"/>
          <p:cNvGraphicFramePr>
            <a:graphicFrameLocks noChangeAspect="1"/>
          </p:cNvGraphicFramePr>
          <p:nvPr/>
        </p:nvGraphicFramePr>
        <p:xfrm>
          <a:off x="1932906" y="4038600"/>
          <a:ext cx="2568575" cy="539750"/>
        </p:xfrm>
        <a:graphic>
          <a:graphicData uri="http://schemas.openxmlformats.org/presentationml/2006/ole">
            <p:oleObj spid="_x0000_s81924" name="Equation" r:id="rId5" imgW="647640" imgH="203040" progId="Equation.3">
              <p:embed/>
            </p:oleObj>
          </a:graphicData>
        </a:graphic>
      </p:graphicFrame>
      <p:graphicFrame>
        <p:nvGraphicFramePr>
          <p:cNvPr id="81925" name="Object 5"/>
          <p:cNvGraphicFramePr>
            <a:graphicFrameLocks noChangeAspect="1"/>
          </p:cNvGraphicFramePr>
          <p:nvPr/>
        </p:nvGraphicFramePr>
        <p:xfrm>
          <a:off x="1676400" y="3581400"/>
          <a:ext cx="2870200" cy="539750"/>
        </p:xfrm>
        <a:graphic>
          <a:graphicData uri="http://schemas.openxmlformats.org/presentationml/2006/ole">
            <p:oleObj spid="_x0000_s81925" name="Equation" r:id="rId6" imgW="723600" imgH="203040" progId="Equation.3">
              <p:embed/>
            </p:oleObj>
          </a:graphicData>
        </a:graphic>
      </p:graphicFrame>
      <p:sp>
        <p:nvSpPr>
          <p:cNvPr id="8" name="Rectangle 7"/>
          <p:cNvSpPr/>
          <p:nvPr/>
        </p:nvSpPr>
        <p:spPr>
          <a:xfrm>
            <a:off x="304800" y="5105400"/>
            <a:ext cx="8458200" cy="1384995"/>
          </a:xfrm>
          <a:prstGeom prst="rect">
            <a:avLst/>
          </a:prstGeom>
        </p:spPr>
        <p:txBody>
          <a:bodyPr wrap="square">
            <a:spAutoFit/>
          </a:bodyPr>
          <a:lstStyle/>
          <a:p>
            <a:pPr>
              <a:buNone/>
            </a:pPr>
            <a:r>
              <a:rPr lang="en-US" sz="2800" dirty="0" smtClean="0">
                <a:latin typeface="+mj-lt"/>
              </a:rPr>
              <a:t>There are two methods for solving systems of equations: Substitution and Elimination. Both work by combining the equations into a single equation with one variable. </a:t>
            </a:r>
            <a:endParaRPr lang="en-US" sz="2800" dirty="0">
              <a:latin typeface="+mj-lt"/>
            </a:endParaRPr>
          </a:p>
        </p:txBody>
      </p:sp>
      <p:sp>
        <p:nvSpPr>
          <p:cNvPr id="9" name="TextBox 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par>
                          <p:cTn id="10" fill="hold">
                            <p:stCondLst>
                              <p:cond delay="20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
                                            <p:txEl>
                                              <p:pRg st="1" end="1"/>
                                            </p:txEl>
                                          </p:spTgt>
                                        </p:tgtEl>
                                        <p:attrNameLst>
                                          <p:attrName>fill.type</p:attrName>
                                        </p:attrNameLst>
                                      </p:cBhvr>
                                      <p:to>
                                        <p:strVal val="solid"/>
                                      </p:to>
                                    </p:set>
                                  </p:childTnLst>
                                </p:cTn>
                              </p:par>
                            </p:childTnLst>
                          </p:cTn>
                        </p:par>
                        <p:par>
                          <p:cTn id="16" fill="hold">
                            <p:stCondLst>
                              <p:cond delay="4360"/>
                            </p:stCondLst>
                            <p:childTnLst>
                              <p:par>
                                <p:cTn id="17" presetID="27" presetClass="entr" presetSubtype="0" fill="hold" grpId="0" nodeType="afterEffect">
                                  <p:stCondLst>
                                    <p:cond delay="0"/>
                                  </p:stCondLst>
                                  <p:iterate type="lt">
                                    <p:tmPct val="50000"/>
                                  </p:iterate>
                                  <p:childTnLst>
                                    <p:set>
                                      <p:cBhvr>
                                        <p:cTn id="18"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19" dur="8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
                                            <p:txEl>
                                              <p:pRg st="2" end="2"/>
                                            </p:txEl>
                                          </p:spTgt>
                                        </p:tgtEl>
                                        <p:attrNameLst>
                                          <p:attrName>fill.type</p:attrName>
                                        </p:attrNameLst>
                                      </p:cBhvr>
                                      <p:to>
                                        <p:strVal val="solid"/>
                                      </p:to>
                                    </p:set>
                                  </p:childTnLst>
                                </p:cTn>
                              </p:par>
                            </p:childTnLst>
                          </p:cTn>
                        </p:par>
                      </p:childTnLst>
                    </p:cTn>
                  </p:par>
                  <p:par>
                    <p:cTn id="22" fill="hold">
                      <p:stCondLst>
                        <p:cond delay="indefinite"/>
                      </p:stCondLst>
                      <p:childTnLst>
                        <p:par>
                          <p:cTn id="23" fill="hold">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26" dur="8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28" dur="80"/>
                                        <p:tgtEl>
                                          <p:spTgt spid="3">
                                            <p:txEl>
                                              <p:pRg st="4" end="4"/>
                                            </p:txEl>
                                          </p:spTgt>
                                        </p:tgtEl>
                                        <p:attrNameLst>
                                          <p:attrName>fill.type</p:attrName>
                                        </p:attrNameLst>
                                      </p:cBhvr>
                                      <p:to>
                                        <p:strVal val="solid"/>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8192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819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192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81922"/>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7" presetClass="entr" presetSubtype="0" fill="hold" grpId="0" nodeType="clickEffect">
                                  <p:stCondLst>
                                    <p:cond delay="0"/>
                                  </p:stCondLst>
                                  <p:iterate type="lt">
                                    <p:tmPct val="50000"/>
                                  </p:iterate>
                                  <p:childTnLst>
                                    <p:set>
                                      <p:cBhvr>
                                        <p:cTn id="44" dur="1" fill="hold">
                                          <p:stCondLst>
                                            <p:cond delay="0"/>
                                          </p:stCondLst>
                                        </p:cTn>
                                        <p:tgtEl>
                                          <p:spTgt spid="8"/>
                                        </p:tgtEl>
                                        <p:attrNameLst>
                                          <p:attrName>style.visibility</p:attrName>
                                        </p:attrNameLst>
                                      </p:cBhvr>
                                      <p:to>
                                        <p:strVal val="visible"/>
                                      </p:to>
                                    </p:set>
                                    <p:anim calcmode="discrete" valueType="clr">
                                      <p:cBhvr override="childStyle">
                                        <p:cTn id="45" dur="80"/>
                                        <p:tgtEl>
                                          <p:spTgt spid="8"/>
                                        </p:tgtEl>
                                        <p:attrNameLst>
                                          <p:attrName>style.color</p:attrName>
                                        </p:attrNameLst>
                                      </p:cBhvr>
                                      <p:tavLst>
                                        <p:tav tm="0">
                                          <p:val>
                                            <p:clrVal>
                                              <a:schemeClr val="accent2"/>
                                            </p:clrVal>
                                          </p:val>
                                        </p:tav>
                                        <p:tav tm="50000">
                                          <p:val>
                                            <p:clrVal>
                                              <a:schemeClr val="hlink"/>
                                            </p:clrVal>
                                          </p:val>
                                        </p:tav>
                                      </p:tavLst>
                                    </p:anim>
                                    <p:anim calcmode="discrete" valueType="clr">
                                      <p:cBhvr>
                                        <p:cTn id="46" dur="80"/>
                                        <p:tgtEl>
                                          <p:spTgt spid="8"/>
                                        </p:tgtEl>
                                        <p:attrNameLst>
                                          <p:attrName>fillcolor</p:attrName>
                                        </p:attrNameLst>
                                      </p:cBhvr>
                                      <p:tavLst>
                                        <p:tav tm="0">
                                          <p:val>
                                            <p:clrVal>
                                              <a:schemeClr val="accent2"/>
                                            </p:clrVal>
                                          </p:val>
                                        </p:tav>
                                        <p:tav tm="50000">
                                          <p:val>
                                            <p:clrVal>
                                              <a:schemeClr val="hlink"/>
                                            </p:clrVal>
                                          </p:val>
                                        </p:tav>
                                      </p:tavLst>
                                    </p:anim>
                                    <p:set>
                                      <p:cBhvr>
                                        <p:cTn id="47" dur="80"/>
                                        <p:tgtEl>
                                          <p:spTgt spid="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Substitution</a:t>
            </a:r>
            <a:endParaRPr lang="en-US" dirty="0"/>
          </a:p>
        </p:txBody>
      </p:sp>
      <p:graphicFrame>
        <p:nvGraphicFramePr>
          <p:cNvPr id="76802" name="Object 2"/>
          <p:cNvGraphicFramePr>
            <a:graphicFrameLocks noChangeAspect="1"/>
          </p:cNvGraphicFramePr>
          <p:nvPr/>
        </p:nvGraphicFramePr>
        <p:xfrm>
          <a:off x="5535613" y="1552575"/>
          <a:ext cx="1763712" cy="538163"/>
        </p:xfrm>
        <a:graphic>
          <a:graphicData uri="http://schemas.openxmlformats.org/presentationml/2006/ole">
            <p:oleObj spid="_x0000_s76802" name="Equation" r:id="rId3" imgW="444240" imgH="203040" progId="Equation.3">
              <p:embed/>
            </p:oleObj>
          </a:graphicData>
        </a:graphic>
      </p:graphicFrame>
      <p:graphicFrame>
        <p:nvGraphicFramePr>
          <p:cNvPr id="76803" name="Object 3"/>
          <p:cNvGraphicFramePr>
            <a:graphicFrameLocks noChangeAspect="1"/>
          </p:cNvGraphicFramePr>
          <p:nvPr/>
        </p:nvGraphicFramePr>
        <p:xfrm>
          <a:off x="4878388" y="2024063"/>
          <a:ext cx="3275012" cy="539750"/>
        </p:xfrm>
        <a:graphic>
          <a:graphicData uri="http://schemas.openxmlformats.org/presentationml/2006/ole">
            <p:oleObj spid="_x0000_s76803" name="Equation" r:id="rId4" imgW="825480" imgH="203040" progId="Equation.3">
              <p:embed/>
            </p:oleObj>
          </a:graphicData>
        </a:graphic>
      </p:graphicFrame>
      <p:graphicFrame>
        <p:nvGraphicFramePr>
          <p:cNvPr id="76804" name="Object 4"/>
          <p:cNvGraphicFramePr>
            <a:graphicFrameLocks noChangeAspect="1"/>
          </p:cNvGraphicFramePr>
          <p:nvPr/>
        </p:nvGraphicFramePr>
        <p:xfrm>
          <a:off x="4546600" y="3124200"/>
          <a:ext cx="4029075" cy="539750"/>
        </p:xfrm>
        <a:graphic>
          <a:graphicData uri="http://schemas.openxmlformats.org/presentationml/2006/ole">
            <p:oleObj spid="_x0000_s76804" name="Equation" r:id="rId5" imgW="1015920" imgH="203040" progId="Equation.3">
              <p:embed/>
            </p:oleObj>
          </a:graphicData>
        </a:graphic>
      </p:graphicFrame>
      <p:sp>
        <p:nvSpPr>
          <p:cNvPr id="8" name="TextBox 7"/>
          <p:cNvSpPr txBox="1"/>
          <p:nvPr/>
        </p:nvSpPr>
        <p:spPr>
          <a:xfrm>
            <a:off x="457200" y="1676400"/>
            <a:ext cx="3733800" cy="584775"/>
          </a:xfrm>
          <a:prstGeom prst="rect">
            <a:avLst/>
          </a:prstGeom>
          <a:noFill/>
        </p:spPr>
        <p:txBody>
          <a:bodyPr wrap="square" rtlCol="0">
            <a:spAutoFit/>
          </a:bodyPr>
          <a:lstStyle/>
          <a:p>
            <a:r>
              <a:rPr lang="en-US" sz="3200" dirty="0" smtClean="0">
                <a:latin typeface="+mj-lt"/>
              </a:rPr>
              <a:t>Starting Equations</a:t>
            </a:r>
            <a:endParaRPr lang="en-US" sz="3200" dirty="0">
              <a:latin typeface="+mj-lt"/>
            </a:endParaRPr>
          </a:p>
        </p:txBody>
      </p:sp>
      <p:graphicFrame>
        <p:nvGraphicFramePr>
          <p:cNvPr id="76805" name="Object 5"/>
          <p:cNvGraphicFramePr>
            <a:graphicFrameLocks noChangeAspect="1"/>
          </p:cNvGraphicFramePr>
          <p:nvPr/>
        </p:nvGraphicFramePr>
        <p:xfrm>
          <a:off x="5129213" y="3810000"/>
          <a:ext cx="1865312" cy="1046163"/>
        </p:xfrm>
        <a:graphic>
          <a:graphicData uri="http://schemas.openxmlformats.org/presentationml/2006/ole">
            <p:oleObj spid="_x0000_s76805" name="Equation" r:id="rId6" imgW="469800" imgH="393480" progId="Equation.3">
              <p:embed/>
            </p:oleObj>
          </a:graphicData>
        </a:graphic>
      </p:graphicFrame>
      <p:graphicFrame>
        <p:nvGraphicFramePr>
          <p:cNvPr id="76806" name="Object 6"/>
          <p:cNvGraphicFramePr>
            <a:graphicFrameLocks noChangeAspect="1"/>
          </p:cNvGraphicFramePr>
          <p:nvPr/>
        </p:nvGraphicFramePr>
        <p:xfrm>
          <a:off x="4214813" y="5100638"/>
          <a:ext cx="4433887" cy="1147762"/>
        </p:xfrm>
        <a:graphic>
          <a:graphicData uri="http://schemas.openxmlformats.org/presentationml/2006/ole">
            <p:oleObj spid="_x0000_s76806" name="Equation" r:id="rId7" imgW="1117440" imgH="431640" progId="Equation.3">
              <p:embed/>
            </p:oleObj>
          </a:graphicData>
        </a:graphic>
      </p:graphicFrame>
      <p:sp>
        <p:nvSpPr>
          <p:cNvPr id="11" name="Oval 10"/>
          <p:cNvSpPr/>
          <p:nvPr/>
        </p:nvSpPr>
        <p:spPr>
          <a:xfrm>
            <a:off x="6477000" y="1447800"/>
            <a:ext cx="736242" cy="685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304800" y="2819400"/>
            <a:ext cx="3733800" cy="1077218"/>
          </a:xfrm>
          <a:prstGeom prst="rect">
            <a:avLst/>
          </a:prstGeom>
          <a:noFill/>
        </p:spPr>
        <p:txBody>
          <a:bodyPr wrap="square" rtlCol="0">
            <a:spAutoFit/>
          </a:bodyPr>
          <a:lstStyle/>
          <a:p>
            <a:r>
              <a:rPr lang="en-US" sz="3200" dirty="0" smtClean="0">
                <a:latin typeface="+mj-lt"/>
              </a:rPr>
              <a:t>Substitute 2</a:t>
            </a:r>
            <a:r>
              <a:rPr lang="en-US" sz="3200" i="1" dirty="0" smtClean="0">
                <a:latin typeface="+mj-lt"/>
              </a:rPr>
              <a:t>y</a:t>
            </a:r>
            <a:r>
              <a:rPr lang="en-US" sz="3200" dirty="0" smtClean="0">
                <a:latin typeface="+mj-lt"/>
              </a:rPr>
              <a:t> for</a:t>
            </a:r>
            <a:r>
              <a:rPr lang="en-US" sz="3200" i="1" dirty="0" smtClean="0">
                <a:latin typeface="+mj-lt"/>
              </a:rPr>
              <a:t>  x</a:t>
            </a:r>
            <a:r>
              <a:rPr lang="en-US" sz="3200" dirty="0" smtClean="0">
                <a:latin typeface="+mj-lt"/>
              </a:rPr>
              <a:t> in the second equation</a:t>
            </a:r>
            <a:endParaRPr lang="en-US" sz="3200" dirty="0">
              <a:latin typeface="+mj-lt"/>
            </a:endParaRPr>
          </a:p>
        </p:txBody>
      </p:sp>
      <p:sp>
        <p:nvSpPr>
          <p:cNvPr id="15" name="TextBox 14"/>
          <p:cNvSpPr txBox="1"/>
          <p:nvPr/>
        </p:nvSpPr>
        <p:spPr>
          <a:xfrm>
            <a:off x="304800" y="4038600"/>
            <a:ext cx="2743200" cy="584775"/>
          </a:xfrm>
          <a:prstGeom prst="rect">
            <a:avLst/>
          </a:prstGeom>
          <a:noFill/>
        </p:spPr>
        <p:txBody>
          <a:bodyPr wrap="square" rtlCol="0">
            <a:spAutoFit/>
          </a:bodyPr>
          <a:lstStyle/>
          <a:p>
            <a:r>
              <a:rPr lang="en-US" sz="3200" dirty="0" smtClean="0">
                <a:latin typeface="+mj-lt"/>
              </a:rPr>
              <a:t>Solution for </a:t>
            </a:r>
            <a:r>
              <a:rPr lang="en-US" sz="3200" i="1" dirty="0" smtClean="0">
                <a:latin typeface="+mj-lt"/>
              </a:rPr>
              <a:t>y</a:t>
            </a:r>
            <a:r>
              <a:rPr lang="en-US" sz="3200" dirty="0" smtClean="0">
                <a:latin typeface="+mj-lt"/>
              </a:rPr>
              <a:t> </a:t>
            </a:r>
            <a:endParaRPr lang="en-US" dirty="0">
              <a:latin typeface="+mj-lt"/>
            </a:endParaRPr>
          </a:p>
        </p:txBody>
      </p:sp>
      <p:sp>
        <p:nvSpPr>
          <p:cNvPr id="16" name="TextBox 15"/>
          <p:cNvSpPr txBox="1"/>
          <p:nvPr/>
        </p:nvSpPr>
        <p:spPr>
          <a:xfrm>
            <a:off x="228600" y="4953000"/>
            <a:ext cx="3733800" cy="1569660"/>
          </a:xfrm>
          <a:prstGeom prst="rect">
            <a:avLst/>
          </a:prstGeom>
          <a:noFill/>
        </p:spPr>
        <p:txBody>
          <a:bodyPr wrap="square" rtlCol="0">
            <a:spAutoFit/>
          </a:bodyPr>
          <a:lstStyle/>
          <a:p>
            <a:r>
              <a:rPr lang="en-US" sz="3200" dirty="0" smtClean="0">
                <a:latin typeface="+mj-lt"/>
              </a:rPr>
              <a:t>Plug in 1/42 for </a:t>
            </a:r>
            <a:r>
              <a:rPr lang="en-US" sz="3200" i="1" dirty="0" smtClean="0">
                <a:latin typeface="+mj-lt"/>
              </a:rPr>
              <a:t>y</a:t>
            </a:r>
            <a:r>
              <a:rPr lang="en-US" sz="3200" dirty="0" smtClean="0">
                <a:latin typeface="+mj-lt"/>
              </a:rPr>
              <a:t> in the first equation to get the solution for </a:t>
            </a:r>
            <a:r>
              <a:rPr lang="en-US" sz="3200" i="1" dirty="0" smtClean="0">
                <a:latin typeface="+mj-lt"/>
              </a:rPr>
              <a:t>x</a:t>
            </a:r>
            <a:endParaRPr lang="en-US" sz="3200" i="1" dirty="0">
              <a:latin typeface="+mj-lt"/>
            </a:endParaRPr>
          </a:p>
        </p:txBody>
      </p:sp>
      <p:sp>
        <p:nvSpPr>
          <p:cNvPr id="26" name="Freeform 25"/>
          <p:cNvSpPr/>
          <p:nvPr/>
        </p:nvSpPr>
        <p:spPr>
          <a:xfrm>
            <a:off x="4468969" y="1345842"/>
            <a:ext cx="2021983" cy="1397358"/>
          </a:xfrm>
          <a:custGeom>
            <a:avLst/>
            <a:gdLst>
              <a:gd name="connsiteX0" fmla="*/ 2021983 w 2021983"/>
              <a:gd name="connsiteY0" fmla="*/ 289775 h 1332964"/>
              <a:gd name="connsiteX1" fmla="*/ 373487 w 2021983"/>
              <a:gd name="connsiteY1" fmla="*/ 173865 h 1332964"/>
              <a:gd name="connsiteX2" fmla="*/ 0 w 2021983"/>
              <a:gd name="connsiteY2" fmla="*/ 1332964 h 1332964"/>
            </a:gdLst>
            <a:ahLst/>
            <a:cxnLst>
              <a:cxn ang="0">
                <a:pos x="connsiteX0" y="connsiteY0"/>
              </a:cxn>
              <a:cxn ang="0">
                <a:pos x="connsiteX1" y="connsiteY1"/>
              </a:cxn>
              <a:cxn ang="0">
                <a:pos x="connsiteX2" y="connsiteY2"/>
              </a:cxn>
            </a:cxnLst>
            <a:rect l="l" t="t" r="r" b="b"/>
            <a:pathLst>
              <a:path w="2021983" h="1332964">
                <a:moveTo>
                  <a:pt x="2021983" y="289775"/>
                </a:moveTo>
                <a:cubicBezTo>
                  <a:pt x="1366233" y="144887"/>
                  <a:pt x="710484" y="0"/>
                  <a:pt x="373487" y="173865"/>
                </a:cubicBezTo>
                <a:cubicBezTo>
                  <a:pt x="36490" y="347730"/>
                  <a:pt x="18245" y="840347"/>
                  <a:pt x="0" y="1332964"/>
                </a:cubicBezTo>
              </a:path>
            </a:pathLst>
          </a:custGeom>
          <a:ln w="34925">
            <a:solidFill>
              <a:srgbClr val="FFC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2" name="Freeform 31"/>
          <p:cNvSpPr/>
          <p:nvPr/>
        </p:nvSpPr>
        <p:spPr>
          <a:xfrm>
            <a:off x="4438919" y="2395470"/>
            <a:ext cx="1073239" cy="528034"/>
          </a:xfrm>
          <a:custGeom>
            <a:avLst/>
            <a:gdLst>
              <a:gd name="connsiteX0" fmla="*/ 42929 w 1073239"/>
              <a:gd name="connsiteY0" fmla="*/ 0 h 528034"/>
              <a:gd name="connsiteX1" fmla="*/ 171718 w 1073239"/>
              <a:gd name="connsiteY1" fmla="*/ 515155 h 528034"/>
              <a:gd name="connsiteX2" fmla="*/ 1073239 w 1073239"/>
              <a:gd name="connsiteY2" fmla="*/ 77273 h 528034"/>
            </a:gdLst>
            <a:ahLst/>
            <a:cxnLst>
              <a:cxn ang="0">
                <a:pos x="connsiteX0" y="connsiteY0"/>
              </a:cxn>
              <a:cxn ang="0">
                <a:pos x="connsiteX1" y="connsiteY1"/>
              </a:cxn>
              <a:cxn ang="0">
                <a:pos x="connsiteX2" y="connsiteY2"/>
              </a:cxn>
            </a:cxnLst>
            <a:rect l="l" t="t" r="r" b="b"/>
            <a:pathLst>
              <a:path w="1073239" h="528034">
                <a:moveTo>
                  <a:pt x="42929" y="0"/>
                </a:moveTo>
                <a:cubicBezTo>
                  <a:pt x="21464" y="251138"/>
                  <a:pt x="0" y="502276"/>
                  <a:pt x="171718" y="515155"/>
                </a:cubicBezTo>
                <a:cubicBezTo>
                  <a:pt x="343436" y="528034"/>
                  <a:pt x="708337" y="302653"/>
                  <a:pt x="1073239" y="77273"/>
                </a:cubicBezTo>
              </a:path>
            </a:pathLst>
          </a:custGeom>
          <a:ln w="34925">
            <a:solidFill>
              <a:srgbClr val="FFC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 name="TextBox 1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1000"/>
                                        <p:tgtEl>
                                          <p:spTgt spid="8"/>
                                        </p:tgtEl>
                                      </p:cBhvr>
                                    </p:animEffect>
                                  </p:childTnLst>
                                </p:cTn>
                              </p:par>
                              <p:par>
                                <p:cTn id="8" presetID="12" presetClass="entr" presetSubtype="4" fill="hold" nodeType="withEffect">
                                  <p:stCondLst>
                                    <p:cond delay="0"/>
                                  </p:stCondLst>
                                  <p:childTnLst>
                                    <p:set>
                                      <p:cBhvr>
                                        <p:cTn id="9" dur="1" fill="hold">
                                          <p:stCondLst>
                                            <p:cond delay="0"/>
                                          </p:stCondLst>
                                        </p:cTn>
                                        <p:tgtEl>
                                          <p:spTgt spid="76802"/>
                                        </p:tgtEl>
                                        <p:attrNameLst>
                                          <p:attrName>style.visibility</p:attrName>
                                        </p:attrNameLst>
                                      </p:cBhvr>
                                      <p:to>
                                        <p:strVal val="visible"/>
                                      </p:to>
                                    </p:set>
                                    <p:animEffect transition="in" filter="slide(fromBottom)">
                                      <p:cBhvr>
                                        <p:cTn id="10" dur="1000"/>
                                        <p:tgtEl>
                                          <p:spTgt spid="76802"/>
                                        </p:tgtEl>
                                      </p:cBhvr>
                                    </p:animEffect>
                                  </p:childTnLst>
                                </p:cTn>
                              </p:par>
                              <p:par>
                                <p:cTn id="11" presetID="12" presetClass="entr" presetSubtype="4" fill="hold" nodeType="withEffect">
                                  <p:stCondLst>
                                    <p:cond delay="0"/>
                                  </p:stCondLst>
                                  <p:childTnLst>
                                    <p:set>
                                      <p:cBhvr>
                                        <p:cTn id="12" dur="1" fill="hold">
                                          <p:stCondLst>
                                            <p:cond delay="0"/>
                                          </p:stCondLst>
                                        </p:cTn>
                                        <p:tgtEl>
                                          <p:spTgt spid="76803"/>
                                        </p:tgtEl>
                                        <p:attrNameLst>
                                          <p:attrName>style.visibility</p:attrName>
                                        </p:attrNameLst>
                                      </p:cBhvr>
                                      <p:to>
                                        <p:strVal val="visible"/>
                                      </p:to>
                                    </p:set>
                                    <p:animEffect transition="in" filter="slide(fromBottom)">
                                      <p:cBhvr>
                                        <p:cTn id="13" dur="1000"/>
                                        <p:tgtEl>
                                          <p:spTgt spid="76803"/>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randombar(horizontal)">
                                      <p:cBhvr>
                                        <p:cTn id="18" dur="2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21"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heel(4)">
                                      <p:cBhvr>
                                        <p:cTn id="23" dur="20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12" fill="hold" grpId="0" nodeType="clickEffect">
                                  <p:stCondLst>
                                    <p:cond delay="0"/>
                                  </p:stCondLst>
                                  <p:childTnLst>
                                    <p:set>
                                      <p:cBhvr>
                                        <p:cTn id="27" dur="1" fill="hold">
                                          <p:stCondLst>
                                            <p:cond delay="0"/>
                                          </p:stCondLst>
                                        </p:cTn>
                                        <p:tgtEl>
                                          <p:spTgt spid="26"/>
                                        </p:tgtEl>
                                        <p:attrNameLst>
                                          <p:attrName>style.visibility</p:attrName>
                                        </p:attrNameLst>
                                      </p:cBhvr>
                                      <p:to>
                                        <p:strVal val="visible"/>
                                      </p:to>
                                    </p:set>
                                    <p:animEffect transition="in" filter="strips(downLeft)">
                                      <p:cBhvr>
                                        <p:cTn id="28" dur="2000"/>
                                        <p:tgtEl>
                                          <p:spTgt spid="26"/>
                                        </p:tgtEl>
                                      </p:cBhvr>
                                    </p:animEffect>
                                  </p:childTnLst>
                                </p:cTn>
                              </p:par>
                              <p:par>
                                <p:cTn id="29" presetID="18" presetClass="entr" presetSubtype="3" fill="hold" grpId="0" nodeType="withEffect">
                                  <p:stCondLst>
                                    <p:cond delay="1700"/>
                                  </p:stCondLst>
                                  <p:childTnLst>
                                    <p:set>
                                      <p:cBhvr>
                                        <p:cTn id="30" dur="1" fill="hold">
                                          <p:stCondLst>
                                            <p:cond delay="0"/>
                                          </p:stCondLst>
                                        </p:cTn>
                                        <p:tgtEl>
                                          <p:spTgt spid="32"/>
                                        </p:tgtEl>
                                        <p:attrNameLst>
                                          <p:attrName>style.visibility</p:attrName>
                                        </p:attrNameLst>
                                      </p:cBhvr>
                                      <p:to>
                                        <p:strVal val="visible"/>
                                      </p:to>
                                    </p:set>
                                    <p:animEffect transition="in" filter="strips(upRight)">
                                      <p:cBhvr>
                                        <p:cTn id="31" dur="2000"/>
                                        <p:tgtEl>
                                          <p:spTgt spid="32"/>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76804"/>
                                        </p:tgtEl>
                                        <p:attrNameLst>
                                          <p:attrName>style.visibility</p:attrName>
                                        </p:attrNameLst>
                                      </p:cBhvr>
                                      <p:to>
                                        <p:strVal val="visible"/>
                                      </p:to>
                                    </p:set>
                                    <p:animEffect transition="in" filter="randombar(horizontal)">
                                      <p:cBhvr>
                                        <p:cTn id="36" dur="2000"/>
                                        <p:tgtEl>
                                          <p:spTgt spid="76804"/>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strips(downLeft)">
                                      <p:cBhvr>
                                        <p:cTn id="41" dur="1000"/>
                                        <p:tgtEl>
                                          <p:spTgt spid="15"/>
                                        </p:tgtEl>
                                      </p:cBhvr>
                                    </p:animEffect>
                                  </p:childTnLst>
                                </p:cTn>
                              </p:par>
                              <p:par>
                                <p:cTn id="42" presetID="18" presetClass="entr" presetSubtype="12" fill="hold" nodeType="withEffect">
                                  <p:stCondLst>
                                    <p:cond delay="0"/>
                                  </p:stCondLst>
                                  <p:childTnLst>
                                    <p:set>
                                      <p:cBhvr>
                                        <p:cTn id="43" dur="1" fill="hold">
                                          <p:stCondLst>
                                            <p:cond delay="0"/>
                                          </p:stCondLst>
                                        </p:cTn>
                                        <p:tgtEl>
                                          <p:spTgt spid="76805"/>
                                        </p:tgtEl>
                                        <p:attrNameLst>
                                          <p:attrName>style.visibility</p:attrName>
                                        </p:attrNameLst>
                                      </p:cBhvr>
                                      <p:to>
                                        <p:strVal val="visible"/>
                                      </p:to>
                                    </p:set>
                                    <p:animEffect transition="in" filter="strips(downLeft)">
                                      <p:cBhvr>
                                        <p:cTn id="44" dur="1000"/>
                                        <p:tgtEl>
                                          <p:spTgt spid="76805"/>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randombar(horizontal)">
                                      <p:cBhvr>
                                        <p:cTn id="49" dur="2000"/>
                                        <p:tgtEl>
                                          <p:spTgt spid="16"/>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76806"/>
                                        </p:tgtEl>
                                        <p:attrNameLst>
                                          <p:attrName>style.visibility</p:attrName>
                                        </p:attrNameLst>
                                      </p:cBhvr>
                                      <p:to>
                                        <p:strVal val="visible"/>
                                      </p:to>
                                    </p:set>
                                    <p:animEffect transition="in" filter="randombar(horizontal)">
                                      <p:cBhvr>
                                        <p:cTn id="54" dur="2000"/>
                                        <p:tgtEl>
                                          <p:spTgt spid="7680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animBg="1"/>
      <p:bldP spid="14" grpId="0"/>
      <p:bldP spid="15" grpId="0"/>
      <p:bldP spid="16" grpId="0"/>
      <p:bldP spid="26" grpId="0" animBg="1"/>
      <p:bldP spid="3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1.1.3 Substitution</a:t>
            </a:r>
            <a:endParaRPr lang="en-US" dirty="0"/>
          </a:p>
        </p:txBody>
      </p:sp>
      <p:graphicFrame>
        <p:nvGraphicFramePr>
          <p:cNvPr id="77826" name="Object 2"/>
          <p:cNvGraphicFramePr>
            <a:graphicFrameLocks noChangeAspect="1"/>
          </p:cNvGraphicFramePr>
          <p:nvPr/>
        </p:nvGraphicFramePr>
        <p:xfrm>
          <a:off x="4495800" y="1295400"/>
          <a:ext cx="3220662" cy="708025"/>
        </p:xfrm>
        <a:graphic>
          <a:graphicData uri="http://schemas.openxmlformats.org/presentationml/2006/ole">
            <p:oleObj spid="_x0000_s88066" name="Equation" r:id="rId3" imgW="787320" imgH="203040" progId="Equation.3">
              <p:embed/>
            </p:oleObj>
          </a:graphicData>
        </a:graphic>
      </p:graphicFrame>
      <p:graphicFrame>
        <p:nvGraphicFramePr>
          <p:cNvPr id="77827" name="Object 3"/>
          <p:cNvGraphicFramePr>
            <a:graphicFrameLocks noChangeAspect="1"/>
          </p:cNvGraphicFramePr>
          <p:nvPr/>
        </p:nvGraphicFramePr>
        <p:xfrm>
          <a:off x="4800600" y="1905000"/>
          <a:ext cx="3006660" cy="709613"/>
        </p:xfrm>
        <a:graphic>
          <a:graphicData uri="http://schemas.openxmlformats.org/presentationml/2006/ole">
            <p:oleObj spid="_x0000_s88067" name="Equation" r:id="rId4" imgW="736560" imgH="203040" progId="Equation.3">
              <p:embed/>
            </p:oleObj>
          </a:graphicData>
        </a:graphic>
      </p:graphicFrame>
      <p:graphicFrame>
        <p:nvGraphicFramePr>
          <p:cNvPr id="77828" name="Object 4"/>
          <p:cNvGraphicFramePr>
            <a:graphicFrameLocks noChangeAspect="1"/>
          </p:cNvGraphicFramePr>
          <p:nvPr/>
        </p:nvGraphicFramePr>
        <p:xfrm>
          <a:off x="4953000" y="2700338"/>
          <a:ext cx="2590800" cy="706437"/>
        </p:xfrm>
        <a:graphic>
          <a:graphicData uri="http://schemas.openxmlformats.org/presentationml/2006/ole">
            <p:oleObj spid="_x0000_s88068" name="Equation" r:id="rId5" imgW="723600" imgH="203040" progId="Equation.3">
              <p:embed/>
            </p:oleObj>
          </a:graphicData>
        </a:graphic>
      </p:graphicFrame>
      <p:sp>
        <p:nvSpPr>
          <p:cNvPr id="8" name="TextBox 7"/>
          <p:cNvSpPr txBox="1"/>
          <p:nvPr/>
        </p:nvSpPr>
        <p:spPr>
          <a:xfrm>
            <a:off x="457200" y="1548825"/>
            <a:ext cx="3733800" cy="584775"/>
          </a:xfrm>
          <a:prstGeom prst="rect">
            <a:avLst/>
          </a:prstGeom>
          <a:noFill/>
        </p:spPr>
        <p:txBody>
          <a:bodyPr wrap="square" rtlCol="0">
            <a:spAutoFit/>
          </a:bodyPr>
          <a:lstStyle/>
          <a:p>
            <a:r>
              <a:rPr lang="en-US" sz="3200" dirty="0" smtClean="0">
                <a:latin typeface="+mj-lt"/>
              </a:rPr>
              <a:t>Starting Equations</a:t>
            </a:r>
            <a:endParaRPr lang="en-US" sz="3200" dirty="0">
              <a:latin typeface="+mj-lt"/>
            </a:endParaRPr>
          </a:p>
        </p:txBody>
      </p:sp>
      <p:sp>
        <p:nvSpPr>
          <p:cNvPr id="10" name="TextBox 9"/>
          <p:cNvSpPr txBox="1"/>
          <p:nvPr/>
        </p:nvSpPr>
        <p:spPr>
          <a:xfrm>
            <a:off x="304800" y="2362200"/>
            <a:ext cx="3733800" cy="1077218"/>
          </a:xfrm>
          <a:prstGeom prst="rect">
            <a:avLst/>
          </a:prstGeom>
          <a:noFill/>
        </p:spPr>
        <p:txBody>
          <a:bodyPr wrap="square" rtlCol="0">
            <a:spAutoFit/>
          </a:bodyPr>
          <a:lstStyle/>
          <a:p>
            <a:r>
              <a:rPr lang="en-US" sz="3200" dirty="0" smtClean="0">
                <a:latin typeface="+mj-lt"/>
              </a:rPr>
              <a:t>Solve for </a:t>
            </a:r>
            <a:r>
              <a:rPr lang="en-US" sz="3200" i="1" dirty="0" smtClean="0">
                <a:latin typeface="+mj-lt"/>
              </a:rPr>
              <a:t>x </a:t>
            </a:r>
            <a:r>
              <a:rPr lang="en-US" sz="3200" dirty="0" smtClean="0">
                <a:latin typeface="+mj-lt"/>
              </a:rPr>
              <a:t>in the second equation</a:t>
            </a:r>
            <a:endParaRPr lang="en-US" sz="3200" dirty="0">
              <a:latin typeface="+mj-lt"/>
            </a:endParaRPr>
          </a:p>
        </p:txBody>
      </p:sp>
      <p:graphicFrame>
        <p:nvGraphicFramePr>
          <p:cNvPr id="14" name="Object 5"/>
          <p:cNvGraphicFramePr>
            <a:graphicFrameLocks noChangeAspect="1"/>
          </p:cNvGraphicFramePr>
          <p:nvPr/>
        </p:nvGraphicFramePr>
        <p:xfrm>
          <a:off x="4383088" y="3597970"/>
          <a:ext cx="4684712" cy="803275"/>
        </p:xfrm>
        <a:graphic>
          <a:graphicData uri="http://schemas.openxmlformats.org/presentationml/2006/ole">
            <p:oleObj spid="_x0000_s88071" name="Equation" r:id="rId6" imgW="1269720" imgH="203040" progId="Equation.3">
              <p:embed/>
            </p:oleObj>
          </a:graphicData>
        </a:graphic>
      </p:graphicFrame>
      <p:sp>
        <p:nvSpPr>
          <p:cNvPr id="15" name="TextBox 14"/>
          <p:cNvSpPr txBox="1"/>
          <p:nvPr/>
        </p:nvSpPr>
        <p:spPr>
          <a:xfrm>
            <a:off x="304800" y="3494782"/>
            <a:ext cx="3810000" cy="1077218"/>
          </a:xfrm>
          <a:prstGeom prst="rect">
            <a:avLst/>
          </a:prstGeom>
          <a:noFill/>
        </p:spPr>
        <p:txBody>
          <a:bodyPr wrap="square" rtlCol="0">
            <a:spAutoFit/>
          </a:bodyPr>
          <a:lstStyle/>
          <a:p>
            <a:r>
              <a:rPr lang="en-US" sz="3200" dirty="0" smtClean="0">
                <a:latin typeface="+mj-lt"/>
              </a:rPr>
              <a:t>Substitute −2y−8  for  </a:t>
            </a:r>
            <a:r>
              <a:rPr lang="en-US" sz="3200" i="1" dirty="0" smtClean="0">
                <a:latin typeface="+mj-lt"/>
              </a:rPr>
              <a:t>x </a:t>
            </a:r>
            <a:r>
              <a:rPr lang="en-US" sz="3200" dirty="0" smtClean="0">
                <a:latin typeface="+mj-lt"/>
              </a:rPr>
              <a:t>in the first equation </a:t>
            </a:r>
            <a:endParaRPr lang="en-US" dirty="0">
              <a:latin typeface="+mj-lt"/>
            </a:endParaRPr>
          </a:p>
        </p:txBody>
      </p:sp>
      <p:graphicFrame>
        <p:nvGraphicFramePr>
          <p:cNvPr id="16" name="Object 6"/>
          <p:cNvGraphicFramePr>
            <a:graphicFrameLocks noChangeAspect="1"/>
          </p:cNvGraphicFramePr>
          <p:nvPr/>
        </p:nvGraphicFramePr>
        <p:xfrm>
          <a:off x="5410200" y="4495800"/>
          <a:ext cx="2343150" cy="717550"/>
        </p:xfrm>
        <a:graphic>
          <a:graphicData uri="http://schemas.openxmlformats.org/presentationml/2006/ole">
            <p:oleObj spid="_x0000_s88072" name="Equation" r:id="rId7" imgW="444240" imgH="203040" progId="Equation.3">
              <p:embed/>
            </p:oleObj>
          </a:graphicData>
        </a:graphic>
      </p:graphicFrame>
      <p:sp>
        <p:nvSpPr>
          <p:cNvPr id="18" name="TextBox 1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
        <p:nvSpPr>
          <p:cNvPr id="20" name="Oval 19"/>
          <p:cNvSpPr/>
          <p:nvPr/>
        </p:nvSpPr>
        <p:spPr>
          <a:xfrm>
            <a:off x="5791200" y="2667000"/>
            <a:ext cx="1905000" cy="685800"/>
          </a:xfrm>
          <a:prstGeom prst="ellipse">
            <a:avLst/>
          </a:prstGeom>
          <a:noFill/>
          <a:ln w="349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22"/>
          <p:cNvSpPr/>
          <p:nvPr/>
        </p:nvSpPr>
        <p:spPr>
          <a:xfrm>
            <a:off x="5215944" y="955184"/>
            <a:ext cx="3417194" cy="1996224"/>
          </a:xfrm>
          <a:custGeom>
            <a:avLst/>
            <a:gdLst>
              <a:gd name="connsiteX0" fmla="*/ 2498501 w 3417194"/>
              <a:gd name="connsiteY0" fmla="*/ 1996224 h 1996224"/>
              <a:gd name="connsiteX1" fmla="*/ 3000777 w 3417194"/>
              <a:gd name="connsiteY1" fmla="*/ 244698 h 1996224"/>
              <a:gd name="connsiteX2" fmla="*/ 0 w 3417194"/>
              <a:gd name="connsiteY2" fmla="*/ 528033 h 1996224"/>
            </a:gdLst>
            <a:ahLst/>
            <a:cxnLst>
              <a:cxn ang="0">
                <a:pos x="connsiteX0" y="connsiteY0"/>
              </a:cxn>
              <a:cxn ang="0">
                <a:pos x="connsiteX1" y="connsiteY1"/>
              </a:cxn>
              <a:cxn ang="0">
                <a:pos x="connsiteX2" y="connsiteY2"/>
              </a:cxn>
            </a:cxnLst>
            <a:rect l="l" t="t" r="r" b="b"/>
            <a:pathLst>
              <a:path w="3417194" h="1996224">
                <a:moveTo>
                  <a:pt x="2498501" y="1996224"/>
                </a:moveTo>
                <a:cubicBezTo>
                  <a:pt x="2957847" y="1242810"/>
                  <a:pt x="3417194" y="489396"/>
                  <a:pt x="3000777" y="244698"/>
                </a:cubicBezTo>
                <a:cubicBezTo>
                  <a:pt x="2584360" y="0"/>
                  <a:pt x="1292180" y="264016"/>
                  <a:pt x="0" y="528033"/>
                </a:cubicBezTo>
              </a:path>
            </a:pathLst>
          </a:cu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 name="TextBox 23"/>
          <p:cNvSpPr txBox="1"/>
          <p:nvPr/>
        </p:nvSpPr>
        <p:spPr>
          <a:xfrm>
            <a:off x="838200" y="4572000"/>
            <a:ext cx="2743200" cy="584775"/>
          </a:xfrm>
          <a:prstGeom prst="rect">
            <a:avLst/>
          </a:prstGeom>
          <a:noFill/>
        </p:spPr>
        <p:txBody>
          <a:bodyPr wrap="square" rtlCol="0">
            <a:spAutoFit/>
          </a:bodyPr>
          <a:lstStyle/>
          <a:p>
            <a:r>
              <a:rPr lang="en-US" sz="3200" dirty="0" smtClean="0">
                <a:latin typeface="+mj-lt"/>
              </a:rPr>
              <a:t>Solution for </a:t>
            </a:r>
            <a:r>
              <a:rPr lang="en-US" sz="3200" i="1" dirty="0" smtClean="0">
                <a:latin typeface="+mj-lt"/>
              </a:rPr>
              <a:t>y</a:t>
            </a:r>
            <a:r>
              <a:rPr lang="en-US" sz="3200" dirty="0" smtClean="0">
                <a:latin typeface="+mj-lt"/>
              </a:rPr>
              <a:t> </a:t>
            </a:r>
            <a:endParaRPr lang="en-US" dirty="0">
              <a:latin typeface="+mj-lt"/>
            </a:endParaRPr>
          </a:p>
        </p:txBody>
      </p:sp>
      <p:graphicFrame>
        <p:nvGraphicFramePr>
          <p:cNvPr id="25" name="Object 6"/>
          <p:cNvGraphicFramePr>
            <a:graphicFrameLocks noChangeAspect="1"/>
          </p:cNvGraphicFramePr>
          <p:nvPr/>
        </p:nvGraphicFramePr>
        <p:xfrm>
          <a:off x="4594225" y="5561013"/>
          <a:ext cx="3627438" cy="763587"/>
        </p:xfrm>
        <a:graphic>
          <a:graphicData uri="http://schemas.openxmlformats.org/presentationml/2006/ole">
            <p:oleObj spid="_x0000_s88073" name="Equation" r:id="rId8" imgW="914400" imgH="203040" progId="Equation.3">
              <p:embed/>
            </p:oleObj>
          </a:graphicData>
        </a:graphic>
      </p:graphicFrame>
      <p:sp>
        <p:nvSpPr>
          <p:cNvPr id="26" name="TextBox 25"/>
          <p:cNvSpPr txBox="1"/>
          <p:nvPr/>
        </p:nvSpPr>
        <p:spPr>
          <a:xfrm>
            <a:off x="152400" y="5181600"/>
            <a:ext cx="3733800" cy="1569660"/>
          </a:xfrm>
          <a:prstGeom prst="rect">
            <a:avLst/>
          </a:prstGeom>
          <a:noFill/>
        </p:spPr>
        <p:txBody>
          <a:bodyPr wrap="square" rtlCol="0">
            <a:spAutoFit/>
          </a:bodyPr>
          <a:lstStyle/>
          <a:p>
            <a:r>
              <a:rPr lang="en-US" sz="3200" dirty="0" smtClean="0">
                <a:latin typeface="+mj-lt"/>
              </a:rPr>
              <a:t>Plug in −5 for </a:t>
            </a:r>
            <a:r>
              <a:rPr lang="en-US" sz="3200" i="1" dirty="0" smtClean="0">
                <a:latin typeface="+mj-lt"/>
              </a:rPr>
              <a:t>y</a:t>
            </a:r>
            <a:r>
              <a:rPr lang="en-US" sz="3200" dirty="0" smtClean="0">
                <a:latin typeface="+mj-lt"/>
              </a:rPr>
              <a:t> in the second equation to get an equation for </a:t>
            </a:r>
            <a:r>
              <a:rPr lang="en-US" sz="3200" i="1" dirty="0" smtClean="0">
                <a:latin typeface="+mj-lt"/>
              </a:rPr>
              <a:t>x</a:t>
            </a:r>
            <a:endParaRPr lang="en-US" sz="3200" i="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1000"/>
                                        <p:tgtEl>
                                          <p:spTgt spid="8"/>
                                        </p:tgtEl>
                                      </p:cBhvr>
                                    </p:animEffect>
                                  </p:childTnLst>
                                </p:cTn>
                              </p:par>
                              <p:par>
                                <p:cTn id="8" presetID="12" presetClass="entr" presetSubtype="4" fill="hold" nodeType="withEffect">
                                  <p:stCondLst>
                                    <p:cond delay="0"/>
                                  </p:stCondLst>
                                  <p:childTnLst>
                                    <p:set>
                                      <p:cBhvr>
                                        <p:cTn id="9" dur="1" fill="hold">
                                          <p:stCondLst>
                                            <p:cond delay="0"/>
                                          </p:stCondLst>
                                        </p:cTn>
                                        <p:tgtEl>
                                          <p:spTgt spid="77826"/>
                                        </p:tgtEl>
                                        <p:attrNameLst>
                                          <p:attrName>style.visibility</p:attrName>
                                        </p:attrNameLst>
                                      </p:cBhvr>
                                      <p:to>
                                        <p:strVal val="visible"/>
                                      </p:to>
                                    </p:set>
                                    <p:animEffect transition="in" filter="slide(fromBottom)">
                                      <p:cBhvr>
                                        <p:cTn id="10" dur="1000"/>
                                        <p:tgtEl>
                                          <p:spTgt spid="77826"/>
                                        </p:tgtEl>
                                      </p:cBhvr>
                                    </p:animEffect>
                                  </p:childTnLst>
                                </p:cTn>
                              </p:par>
                              <p:par>
                                <p:cTn id="11" presetID="12" presetClass="entr" presetSubtype="4" fill="hold" nodeType="withEffect">
                                  <p:stCondLst>
                                    <p:cond delay="0"/>
                                  </p:stCondLst>
                                  <p:childTnLst>
                                    <p:set>
                                      <p:cBhvr>
                                        <p:cTn id="12" dur="1" fill="hold">
                                          <p:stCondLst>
                                            <p:cond delay="0"/>
                                          </p:stCondLst>
                                        </p:cTn>
                                        <p:tgtEl>
                                          <p:spTgt spid="77827"/>
                                        </p:tgtEl>
                                        <p:attrNameLst>
                                          <p:attrName>style.visibility</p:attrName>
                                        </p:attrNameLst>
                                      </p:cBhvr>
                                      <p:to>
                                        <p:strVal val="visible"/>
                                      </p:to>
                                    </p:set>
                                    <p:animEffect transition="in" filter="slide(fromBottom)">
                                      <p:cBhvr>
                                        <p:cTn id="13" dur="1000"/>
                                        <p:tgtEl>
                                          <p:spTgt spid="77827"/>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randombar(horizontal)">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nodeType="clickEffect">
                                  <p:stCondLst>
                                    <p:cond delay="0"/>
                                  </p:stCondLst>
                                  <p:childTnLst>
                                    <p:set>
                                      <p:cBhvr>
                                        <p:cTn id="22" dur="1" fill="hold">
                                          <p:stCondLst>
                                            <p:cond delay="0"/>
                                          </p:stCondLst>
                                        </p:cTn>
                                        <p:tgtEl>
                                          <p:spTgt spid="77828"/>
                                        </p:tgtEl>
                                        <p:attrNameLst>
                                          <p:attrName>style.visibility</p:attrName>
                                        </p:attrNameLst>
                                      </p:cBhvr>
                                      <p:to>
                                        <p:strVal val="visible"/>
                                      </p:to>
                                    </p:set>
                                    <p:animEffect transition="in" filter="randombar(horizontal)">
                                      <p:cBhvr>
                                        <p:cTn id="23" dur="2000"/>
                                        <p:tgtEl>
                                          <p:spTgt spid="77828"/>
                                        </p:tgtEl>
                                      </p:cBhvr>
                                    </p:animEffect>
                                  </p:childTnLst>
                                </p:cTn>
                              </p:par>
                            </p:childTnLst>
                          </p:cTn>
                        </p:par>
                      </p:childTnLst>
                    </p:cTn>
                  </p:par>
                  <p:par>
                    <p:cTn id="24" fill="hold">
                      <p:stCondLst>
                        <p:cond delay="indefinite"/>
                      </p:stCondLst>
                      <p:childTnLst>
                        <p:par>
                          <p:cTn id="25" fill="hold">
                            <p:stCondLst>
                              <p:cond delay="0"/>
                            </p:stCondLst>
                            <p:childTnLst>
                              <p:par>
                                <p:cTn id="26" presetID="21" presetClass="entr" presetSubtype="4" fill="hold" grpId="0" nodeType="click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wheel(4)">
                                      <p:cBhvr>
                                        <p:cTn id="28" dur="2000"/>
                                        <p:tgtEl>
                                          <p:spTgt spid="20"/>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5"/>
                                        </p:tgtEl>
                                        <p:attrNameLst>
                                          <p:attrName>style.visibility</p:attrName>
                                        </p:attrNameLst>
                                      </p:cBhvr>
                                      <p:to>
                                        <p:strVal val="visible"/>
                                      </p:to>
                                    </p:set>
                                    <p:animEffect transition="in" filter="randombar(horizontal)">
                                      <p:cBhvr>
                                        <p:cTn id="33" dur="2000"/>
                                        <p:tgtEl>
                                          <p:spTgt spid="15"/>
                                        </p:tgtEl>
                                      </p:cBhvr>
                                    </p:animEffect>
                                  </p:childTnLst>
                                </p:cTn>
                              </p:par>
                            </p:childTnLst>
                          </p:cTn>
                        </p:par>
                      </p:childTnLst>
                    </p:cTn>
                  </p:par>
                  <p:par>
                    <p:cTn id="34" fill="hold">
                      <p:stCondLst>
                        <p:cond delay="indefinite"/>
                      </p:stCondLst>
                      <p:childTnLst>
                        <p:par>
                          <p:cTn id="35" fill="hold">
                            <p:stCondLst>
                              <p:cond delay="0"/>
                            </p:stCondLst>
                            <p:childTnLst>
                              <p:par>
                                <p:cTn id="36" presetID="7" presetClass="entr" presetSubtype="2"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 calcmode="lin" valueType="num">
                                      <p:cBhvr additive="base">
                                        <p:cTn id="38" dur="2000" fill="hold"/>
                                        <p:tgtEl>
                                          <p:spTgt spid="23"/>
                                        </p:tgtEl>
                                        <p:attrNameLst>
                                          <p:attrName>ppt_x</p:attrName>
                                        </p:attrNameLst>
                                      </p:cBhvr>
                                      <p:tavLst>
                                        <p:tav tm="0">
                                          <p:val>
                                            <p:strVal val="1+#ppt_w/2"/>
                                          </p:val>
                                        </p:tav>
                                        <p:tav tm="100000">
                                          <p:val>
                                            <p:strVal val="#ppt_x"/>
                                          </p:val>
                                        </p:tav>
                                      </p:tavLst>
                                    </p:anim>
                                    <p:anim calcmode="lin" valueType="num">
                                      <p:cBhvr additive="base">
                                        <p:cTn id="39" dur="2000" fill="hold"/>
                                        <p:tgtEl>
                                          <p:spTgt spid="23"/>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18" presetClass="entr" presetSubtype="12" fill="hold" nodeType="click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strips(downLeft)">
                                      <p:cBhvr>
                                        <p:cTn id="44" dur="10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18" presetClass="entr" presetSubtype="12"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Effect transition="in" filter="strips(downLeft)">
                                      <p:cBhvr>
                                        <p:cTn id="49" dur="1000"/>
                                        <p:tgtEl>
                                          <p:spTgt spid="24"/>
                                        </p:tgtEl>
                                      </p:cBhvr>
                                    </p:animEffect>
                                  </p:childTnLst>
                                </p:cTn>
                              </p:par>
                              <p:par>
                                <p:cTn id="50" presetID="18" presetClass="entr" presetSubtype="12" fill="hold" nodeType="with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strips(downLeft)">
                                      <p:cBhvr>
                                        <p:cTn id="52" dur="1000"/>
                                        <p:tgtEl>
                                          <p:spTgt spid="16"/>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26"/>
                                        </p:tgtEl>
                                        <p:attrNameLst>
                                          <p:attrName>style.visibility</p:attrName>
                                        </p:attrNameLst>
                                      </p:cBhvr>
                                      <p:to>
                                        <p:strVal val="visible"/>
                                      </p:to>
                                    </p:set>
                                    <p:animEffect transition="in" filter="randombar(horizontal)">
                                      <p:cBhvr>
                                        <p:cTn id="57" dur="2000"/>
                                        <p:tgtEl>
                                          <p:spTgt spid="26"/>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nodeType="clickEffect">
                                  <p:stCondLst>
                                    <p:cond delay="0"/>
                                  </p:stCondLst>
                                  <p:childTnLst>
                                    <p:set>
                                      <p:cBhvr>
                                        <p:cTn id="61" dur="1" fill="hold">
                                          <p:stCondLst>
                                            <p:cond delay="0"/>
                                          </p:stCondLst>
                                        </p:cTn>
                                        <p:tgtEl>
                                          <p:spTgt spid="25"/>
                                        </p:tgtEl>
                                        <p:attrNameLst>
                                          <p:attrName>style.visibility</p:attrName>
                                        </p:attrNameLst>
                                      </p:cBhvr>
                                      <p:to>
                                        <p:strVal val="visible"/>
                                      </p:to>
                                    </p:set>
                                    <p:animEffect transition="in" filter="randombar(horizontal)">
                                      <p:cBhvr>
                                        <p:cTn id="62"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5" grpId="0"/>
      <p:bldP spid="20" grpId="0" animBg="1"/>
      <p:bldP spid="23" grpId="0" animBg="1"/>
      <p:bldP spid="24" grpId="0"/>
      <p:bldP spid="2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1.1.3 Elimination</a:t>
            </a:r>
            <a:endParaRPr lang="en-US" dirty="0"/>
          </a:p>
        </p:txBody>
      </p:sp>
      <p:graphicFrame>
        <p:nvGraphicFramePr>
          <p:cNvPr id="77826" name="Object 2"/>
          <p:cNvGraphicFramePr>
            <a:graphicFrameLocks noChangeAspect="1"/>
          </p:cNvGraphicFramePr>
          <p:nvPr/>
        </p:nvGraphicFramePr>
        <p:xfrm>
          <a:off x="4495800" y="1447800"/>
          <a:ext cx="3220662" cy="708025"/>
        </p:xfrm>
        <a:graphic>
          <a:graphicData uri="http://schemas.openxmlformats.org/presentationml/2006/ole">
            <p:oleObj spid="_x0000_s77826" name="Equation" r:id="rId3" imgW="787320" imgH="203040" progId="Equation.3">
              <p:embed/>
            </p:oleObj>
          </a:graphicData>
        </a:graphic>
      </p:graphicFrame>
      <p:graphicFrame>
        <p:nvGraphicFramePr>
          <p:cNvPr id="77827" name="Object 3"/>
          <p:cNvGraphicFramePr>
            <a:graphicFrameLocks noChangeAspect="1"/>
          </p:cNvGraphicFramePr>
          <p:nvPr/>
        </p:nvGraphicFramePr>
        <p:xfrm>
          <a:off x="4800600" y="2057400"/>
          <a:ext cx="3006660" cy="709613"/>
        </p:xfrm>
        <a:graphic>
          <a:graphicData uri="http://schemas.openxmlformats.org/presentationml/2006/ole">
            <p:oleObj spid="_x0000_s77827" name="Equation" r:id="rId4" imgW="736560" imgH="203040" progId="Equation.3">
              <p:embed/>
            </p:oleObj>
          </a:graphicData>
        </a:graphic>
      </p:graphicFrame>
      <p:graphicFrame>
        <p:nvGraphicFramePr>
          <p:cNvPr id="77828" name="Object 4"/>
          <p:cNvGraphicFramePr>
            <a:graphicFrameLocks noChangeAspect="1"/>
          </p:cNvGraphicFramePr>
          <p:nvPr/>
        </p:nvGraphicFramePr>
        <p:xfrm>
          <a:off x="5257799" y="2895600"/>
          <a:ext cx="2514601" cy="619782"/>
        </p:xfrm>
        <a:graphic>
          <a:graphicData uri="http://schemas.openxmlformats.org/presentationml/2006/ole">
            <p:oleObj spid="_x0000_s77828" name="Equation" r:id="rId5" imgW="482400" imgH="177480" progId="Equation.3">
              <p:embed/>
            </p:oleObj>
          </a:graphicData>
        </a:graphic>
      </p:graphicFrame>
      <p:sp>
        <p:nvSpPr>
          <p:cNvPr id="8" name="TextBox 7"/>
          <p:cNvSpPr txBox="1"/>
          <p:nvPr/>
        </p:nvSpPr>
        <p:spPr>
          <a:xfrm>
            <a:off x="457200" y="1701225"/>
            <a:ext cx="3733800" cy="584775"/>
          </a:xfrm>
          <a:prstGeom prst="rect">
            <a:avLst/>
          </a:prstGeom>
          <a:noFill/>
        </p:spPr>
        <p:txBody>
          <a:bodyPr wrap="square" rtlCol="0">
            <a:spAutoFit/>
          </a:bodyPr>
          <a:lstStyle/>
          <a:p>
            <a:r>
              <a:rPr lang="en-US" sz="3200" dirty="0" smtClean="0">
                <a:latin typeface="+mj-lt"/>
              </a:rPr>
              <a:t>Starting Equations</a:t>
            </a:r>
            <a:endParaRPr lang="en-US" sz="3200" dirty="0">
              <a:latin typeface="+mj-lt"/>
            </a:endParaRPr>
          </a:p>
        </p:txBody>
      </p:sp>
      <p:cxnSp>
        <p:nvCxnSpPr>
          <p:cNvPr id="9" name="Straight Connector 8"/>
          <p:cNvCxnSpPr/>
          <p:nvPr/>
        </p:nvCxnSpPr>
        <p:spPr>
          <a:xfrm>
            <a:off x="4495800" y="2819400"/>
            <a:ext cx="35814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04800" y="2667000"/>
            <a:ext cx="3733800" cy="1077218"/>
          </a:xfrm>
          <a:prstGeom prst="rect">
            <a:avLst/>
          </a:prstGeom>
          <a:noFill/>
        </p:spPr>
        <p:txBody>
          <a:bodyPr wrap="square" rtlCol="0">
            <a:spAutoFit/>
          </a:bodyPr>
          <a:lstStyle/>
          <a:p>
            <a:r>
              <a:rPr lang="en-US" sz="3200" dirty="0" smtClean="0">
                <a:latin typeface="+mj-lt"/>
              </a:rPr>
              <a:t>Add the two equations together</a:t>
            </a:r>
            <a:endParaRPr lang="en-US" sz="3200" dirty="0">
              <a:latin typeface="+mj-lt"/>
            </a:endParaRPr>
          </a:p>
        </p:txBody>
      </p:sp>
      <p:graphicFrame>
        <p:nvGraphicFramePr>
          <p:cNvPr id="11" name="Object 10"/>
          <p:cNvGraphicFramePr>
            <a:graphicFrameLocks noChangeAspect="1"/>
          </p:cNvGraphicFramePr>
          <p:nvPr/>
        </p:nvGraphicFramePr>
        <p:xfrm>
          <a:off x="4114800" y="1676400"/>
          <a:ext cx="723363" cy="685800"/>
        </p:xfrm>
        <a:graphic>
          <a:graphicData uri="http://schemas.openxmlformats.org/presentationml/2006/ole">
            <p:oleObj spid="_x0000_s77829" name="Equation" r:id="rId6" imgW="139680" imgH="139680" progId="Equation.3">
              <p:embed/>
            </p:oleObj>
          </a:graphicData>
        </a:graphic>
      </p:graphicFrame>
      <p:graphicFrame>
        <p:nvGraphicFramePr>
          <p:cNvPr id="77830" name="Object 6"/>
          <p:cNvGraphicFramePr>
            <a:graphicFrameLocks noChangeAspect="1"/>
          </p:cNvGraphicFramePr>
          <p:nvPr/>
        </p:nvGraphicFramePr>
        <p:xfrm>
          <a:off x="7467600" y="1676400"/>
          <a:ext cx="808038" cy="685800"/>
        </p:xfrm>
        <a:graphic>
          <a:graphicData uri="http://schemas.openxmlformats.org/presentationml/2006/ole">
            <p:oleObj spid="_x0000_s77830" name="Equation" r:id="rId7" imgW="139680" imgH="139680" progId="Equation.3">
              <p:embed/>
            </p:oleObj>
          </a:graphicData>
        </a:graphic>
      </p:graphicFrame>
      <p:graphicFrame>
        <p:nvGraphicFramePr>
          <p:cNvPr id="14" name="Object 5"/>
          <p:cNvGraphicFramePr>
            <a:graphicFrameLocks noChangeAspect="1"/>
          </p:cNvGraphicFramePr>
          <p:nvPr/>
        </p:nvGraphicFramePr>
        <p:xfrm>
          <a:off x="5486400" y="3962400"/>
          <a:ext cx="2102685" cy="703262"/>
        </p:xfrm>
        <a:graphic>
          <a:graphicData uri="http://schemas.openxmlformats.org/presentationml/2006/ole">
            <p:oleObj spid="_x0000_s77831" name="Equation" r:id="rId8" imgW="355320" imgH="177480" progId="Equation.3">
              <p:embed/>
            </p:oleObj>
          </a:graphicData>
        </a:graphic>
      </p:graphicFrame>
      <p:sp>
        <p:nvSpPr>
          <p:cNvPr id="15" name="TextBox 14"/>
          <p:cNvSpPr txBox="1"/>
          <p:nvPr/>
        </p:nvSpPr>
        <p:spPr>
          <a:xfrm>
            <a:off x="457200" y="4038600"/>
            <a:ext cx="2743200" cy="584775"/>
          </a:xfrm>
          <a:prstGeom prst="rect">
            <a:avLst/>
          </a:prstGeom>
          <a:noFill/>
        </p:spPr>
        <p:txBody>
          <a:bodyPr wrap="square" rtlCol="0">
            <a:spAutoFit/>
          </a:bodyPr>
          <a:lstStyle/>
          <a:p>
            <a:r>
              <a:rPr lang="en-US" sz="3200" dirty="0" smtClean="0">
                <a:latin typeface="+mj-lt"/>
              </a:rPr>
              <a:t>Solution for </a:t>
            </a:r>
            <a:r>
              <a:rPr lang="en-US" sz="3200" i="1" dirty="0" smtClean="0">
                <a:latin typeface="+mj-lt"/>
              </a:rPr>
              <a:t>x</a:t>
            </a:r>
            <a:r>
              <a:rPr lang="en-US" sz="3200" dirty="0" smtClean="0">
                <a:latin typeface="+mj-lt"/>
              </a:rPr>
              <a:t> </a:t>
            </a:r>
            <a:endParaRPr lang="en-US" dirty="0">
              <a:latin typeface="+mj-lt"/>
            </a:endParaRPr>
          </a:p>
        </p:txBody>
      </p:sp>
      <p:graphicFrame>
        <p:nvGraphicFramePr>
          <p:cNvPr id="16" name="Object 6"/>
          <p:cNvGraphicFramePr>
            <a:graphicFrameLocks noChangeAspect="1"/>
          </p:cNvGraphicFramePr>
          <p:nvPr/>
        </p:nvGraphicFramePr>
        <p:xfrm>
          <a:off x="4724400" y="5029200"/>
          <a:ext cx="3883211" cy="717550"/>
        </p:xfrm>
        <a:graphic>
          <a:graphicData uri="http://schemas.openxmlformats.org/presentationml/2006/ole">
            <p:oleObj spid="_x0000_s77832" name="Equation" r:id="rId9" imgW="736560" imgH="203040" progId="Equation.3">
              <p:embed/>
            </p:oleObj>
          </a:graphicData>
        </a:graphic>
      </p:graphicFrame>
      <p:sp>
        <p:nvSpPr>
          <p:cNvPr id="17" name="TextBox 16"/>
          <p:cNvSpPr txBox="1"/>
          <p:nvPr/>
        </p:nvSpPr>
        <p:spPr>
          <a:xfrm>
            <a:off x="152400" y="4876800"/>
            <a:ext cx="4191000" cy="1569660"/>
          </a:xfrm>
          <a:prstGeom prst="rect">
            <a:avLst/>
          </a:prstGeom>
          <a:noFill/>
        </p:spPr>
        <p:txBody>
          <a:bodyPr wrap="square" rtlCol="0">
            <a:spAutoFit/>
          </a:bodyPr>
          <a:lstStyle/>
          <a:p>
            <a:r>
              <a:rPr lang="en-US" sz="3200" dirty="0" smtClean="0">
                <a:latin typeface="+mj-lt"/>
              </a:rPr>
              <a:t>Plug in 2 for </a:t>
            </a:r>
            <a:r>
              <a:rPr lang="en-US" sz="3200" i="1" dirty="0" smtClean="0">
                <a:latin typeface="+mj-lt"/>
              </a:rPr>
              <a:t>x </a:t>
            </a:r>
            <a:r>
              <a:rPr lang="en-US" sz="3200" dirty="0" smtClean="0">
                <a:latin typeface="+mj-lt"/>
              </a:rPr>
              <a:t>in one of the original equations to get an equation for </a:t>
            </a:r>
            <a:r>
              <a:rPr lang="en-US" sz="3200" i="1" dirty="0" smtClean="0">
                <a:latin typeface="+mj-lt"/>
              </a:rPr>
              <a:t>y</a:t>
            </a:r>
            <a:endParaRPr lang="en-US" sz="3200" i="1" dirty="0">
              <a:latin typeface="+mj-lt"/>
            </a:endParaRPr>
          </a:p>
        </p:txBody>
      </p:sp>
      <p:sp>
        <p:nvSpPr>
          <p:cNvPr id="18" name="TextBox 17"/>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
        <p:nvSpPr>
          <p:cNvPr id="19" name="TextBox 18"/>
          <p:cNvSpPr txBox="1"/>
          <p:nvPr/>
        </p:nvSpPr>
        <p:spPr>
          <a:xfrm>
            <a:off x="5029200" y="5791200"/>
            <a:ext cx="2895600" cy="584775"/>
          </a:xfrm>
          <a:prstGeom prst="rect">
            <a:avLst/>
          </a:prstGeom>
          <a:noFill/>
        </p:spPr>
        <p:txBody>
          <a:bodyPr wrap="square" rtlCol="0">
            <a:spAutoFit/>
          </a:bodyPr>
          <a:lstStyle/>
          <a:p>
            <a:r>
              <a:rPr lang="en-US" sz="3200" dirty="0" smtClean="0">
                <a:latin typeface="+mj-lt"/>
              </a:rPr>
              <a:t>Now solve for </a:t>
            </a:r>
            <a:r>
              <a:rPr lang="en-US" sz="3200" i="1" dirty="0" smtClean="0">
                <a:latin typeface="+mj-lt"/>
              </a:rPr>
              <a:t>y</a:t>
            </a:r>
            <a:endParaRPr lang="en-US" sz="3200" i="1"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1000"/>
                                        <p:tgtEl>
                                          <p:spTgt spid="8"/>
                                        </p:tgtEl>
                                      </p:cBhvr>
                                    </p:animEffect>
                                  </p:childTnLst>
                                </p:cTn>
                              </p:par>
                              <p:par>
                                <p:cTn id="8" presetID="12" presetClass="entr" presetSubtype="4" fill="hold" nodeType="withEffect">
                                  <p:stCondLst>
                                    <p:cond delay="0"/>
                                  </p:stCondLst>
                                  <p:childTnLst>
                                    <p:set>
                                      <p:cBhvr>
                                        <p:cTn id="9" dur="1" fill="hold">
                                          <p:stCondLst>
                                            <p:cond delay="0"/>
                                          </p:stCondLst>
                                        </p:cTn>
                                        <p:tgtEl>
                                          <p:spTgt spid="77826"/>
                                        </p:tgtEl>
                                        <p:attrNameLst>
                                          <p:attrName>style.visibility</p:attrName>
                                        </p:attrNameLst>
                                      </p:cBhvr>
                                      <p:to>
                                        <p:strVal val="visible"/>
                                      </p:to>
                                    </p:set>
                                    <p:animEffect transition="in" filter="slide(fromBottom)">
                                      <p:cBhvr>
                                        <p:cTn id="10" dur="1000"/>
                                        <p:tgtEl>
                                          <p:spTgt spid="77826"/>
                                        </p:tgtEl>
                                      </p:cBhvr>
                                    </p:animEffect>
                                  </p:childTnLst>
                                </p:cTn>
                              </p:par>
                              <p:par>
                                <p:cTn id="11" presetID="12" presetClass="entr" presetSubtype="4" fill="hold" nodeType="withEffect">
                                  <p:stCondLst>
                                    <p:cond delay="0"/>
                                  </p:stCondLst>
                                  <p:childTnLst>
                                    <p:set>
                                      <p:cBhvr>
                                        <p:cTn id="12" dur="1" fill="hold">
                                          <p:stCondLst>
                                            <p:cond delay="0"/>
                                          </p:stCondLst>
                                        </p:cTn>
                                        <p:tgtEl>
                                          <p:spTgt spid="77827"/>
                                        </p:tgtEl>
                                        <p:attrNameLst>
                                          <p:attrName>style.visibility</p:attrName>
                                        </p:attrNameLst>
                                      </p:cBhvr>
                                      <p:to>
                                        <p:strVal val="visible"/>
                                      </p:to>
                                    </p:set>
                                    <p:animEffect transition="in" filter="slide(fromBottom)">
                                      <p:cBhvr>
                                        <p:cTn id="13" dur="1000"/>
                                        <p:tgtEl>
                                          <p:spTgt spid="77827"/>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randombar(horizontal)">
                                      <p:cBhvr>
                                        <p:cTn id="18" dur="20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77830"/>
                                        </p:tgtEl>
                                        <p:attrNameLst>
                                          <p:attrName>style.visibility</p:attrName>
                                        </p:attrNameLst>
                                      </p:cBhvr>
                                      <p:to>
                                        <p:strVal val="visible"/>
                                      </p:to>
                                    </p:set>
                                    <p:animEffect transition="in" filter="circle(in)">
                                      <p:cBhvr>
                                        <p:cTn id="23" dur="2000"/>
                                        <p:tgtEl>
                                          <p:spTgt spid="77830"/>
                                        </p:tgtEl>
                                      </p:cBhvr>
                                    </p:animEffect>
                                  </p:childTnLst>
                                </p:cTn>
                              </p:par>
                              <p:par>
                                <p:cTn id="24" presetID="6" presetClass="entr" presetSubtype="16" fill="hold"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circle(in)">
                                      <p:cBhvr>
                                        <p:cTn id="26" dur="2000"/>
                                        <p:tgtEl>
                                          <p:spTgt spid="11"/>
                                        </p:tgtEl>
                                      </p:cBhvr>
                                    </p:animEffect>
                                  </p:childTnLst>
                                </p:cTn>
                              </p:par>
                            </p:childTnLst>
                          </p:cTn>
                        </p:par>
                      </p:childTnLst>
                    </p:cTn>
                  </p:par>
                  <p:par>
                    <p:cTn id="27" fill="hold">
                      <p:stCondLst>
                        <p:cond delay="indefinite"/>
                      </p:stCondLst>
                      <p:childTnLst>
                        <p:par>
                          <p:cTn id="28" fill="hold">
                            <p:stCondLst>
                              <p:cond delay="0"/>
                            </p:stCondLst>
                            <p:childTnLst>
                              <p:par>
                                <p:cTn id="29" presetID="18" presetClass="entr" presetSubtype="6"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strips(downRight)">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77828"/>
                                        </p:tgtEl>
                                        <p:attrNameLst>
                                          <p:attrName>style.visibility</p:attrName>
                                        </p:attrNameLst>
                                      </p:cBhvr>
                                      <p:to>
                                        <p:strVal val="visible"/>
                                      </p:to>
                                    </p:set>
                                    <p:animEffect transition="in" filter="randombar(horizontal)">
                                      <p:cBhvr>
                                        <p:cTn id="36" dur="2000"/>
                                        <p:tgtEl>
                                          <p:spTgt spid="77828"/>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12" fill="hold" grpId="0" nodeType="click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strips(downLeft)">
                                      <p:cBhvr>
                                        <p:cTn id="41" dur="1000"/>
                                        <p:tgtEl>
                                          <p:spTgt spid="15"/>
                                        </p:tgtEl>
                                      </p:cBhvr>
                                    </p:animEffect>
                                  </p:childTnLst>
                                </p:cTn>
                              </p:par>
                              <p:par>
                                <p:cTn id="42" presetID="18" presetClass="entr" presetSubtype="12" fill="hold" nodeType="withEffect">
                                  <p:stCondLst>
                                    <p:cond delay="0"/>
                                  </p:stCondLst>
                                  <p:childTnLst>
                                    <p:set>
                                      <p:cBhvr>
                                        <p:cTn id="43" dur="1" fill="hold">
                                          <p:stCondLst>
                                            <p:cond delay="0"/>
                                          </p:stCondLst>
                                        </p:cTn>
                                        <p:tgtEl>
                                          <p:spTgt spid="14"/>
                                        </p:tgtEl>
                                        <p:attrNameLst>
                                          <p:attrName>style.visibility</p:attrName>
                                        </p:attrNameLst>
                                      </p:cBhvr>
                                      <p:to>
                                        <p:strVal val="visible"/>
                                      </p:to>
                                    </p:set>
                                    <p:animEffect transition="in" filter="strips(downLeft)">
                                      <p:cBhvr>
                                        <p:cTn id="44" dur="1000"/>
                                        <p:tgtEl>
                                          <p:spTgt spid="14"/>
                                        </p:tgtEl>
                                      </p:cBhvr>
                                    </p:animEffect>
                                  </p:childTnLst>
                                </p:cTn>
                              </p:par>
                            </p:childTnLst>
                          </p:cTn>
                        </p:par>
                      </p:childTnLst>
                    </p:cTn>
                  </p:par>
                  <p:par>
                    <p:cTn id="45" fill="hold">
                      <p:stCondLst>
                        <p:cond delay="indefinite"/>
                      </p:stCondLst>
                      <p:childTnLst>
                        <p:par>
                          <p:cTn id="46" fill="hold">
                            <p:stCondLst>
                              <p:cond delay="0"/>
                            </p:stCondLst>
                            <p:childTnLst>
                              <p:par>
                                <p:cTn id="47" presetID="14" presetClass="entr" presetSubtype="10"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Effect transition="in" filter="randombar(horizontal)">
                                      <p:cBhvr>
                                        <p:cTn id="49" dur="2000"/>
                                        <p:tgtEl>
                                          <p:spTgt spid="17"/>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nodeType="clickEffect">
                                  <p:stCondLst>
                                    <p:cond delay="0"/>
                                  </p:stCondLst>
                                  <p:childTnLst>
                                    <p:set>
                                      <p:cBhvr>
                                        <p:cTn id="53" dur="1" fill="hold">
                                          <p:stCondLst>
                                            <p:cond delay="0"/>
                                          </p:stCondLst>
                                        </p:cTn>
                                        <p:tgtEl>
                                          <p:spTgt spid="16"/>
                                        </p:tgtEl>
                                        <p:attrNameLst>
                                          <p:attrName>style.visibility</p:attrName>
                                        </p:attrNameLst>
                                      </p:cBhvr>
                                      <p:to>
                                        <p:strVal val="visible"/>
                                      </p:to>
                                    </p:set>
                                    <p:animEffect transition="in" filter="randombar(horizontal)">
                                      <p:cBhvr>
                                        <p:cTn id="54" dur="2000"/>
                                        <p:tgtEl>
                                          <p:spTgt spid="16"/>
                                        </p:tgtEl>
                                      </p:cBhvr>
                                    </p:animEffect>
                                  </p:childTnLst>
                                </p:cTn>
                              </p:par>
                            </p:childTnLst>
                          </p:cTn>
                        </p:par>
                      </p:childTnLst>
                    </p:cTn>
                  </p:par>
                  <p:par>
                    <p:cTn id="55" fill="hold">
                      <p:stCondLst>
                        <p:cond delay="indefinite"/>
                      </p:stCondLst>
                      <p:childTnLst>
                        <p:par>
                          <p:cTn id="56" fill="hold">
                            <p:stCondLst>
                              <p:cond delay="0"/>
                            </p:stCondLst>
                            <p:childTnLst>
                              <p:par>
                                <p:cTn id="57" presetID="14" presetClass="entr" presetSubtype="1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animEffect transition="in" filter="randombar(horizontal)">
                                      <p:cBhvr>
                                        <p:cTn id="59"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5" grpId="0"/>
      <p:bldP spid="17"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1.1.4 Elimination</a:t>
            </a:r>
            <a:endParaRPr lang="en-US" dirty="0"/>
          </a:p>
        </p:txBody>
      </p:sp>
      <p:graphicFrame>
        <p:nvGraphicFramePr>
          <p:cNvPr id="77826" name="Object 2"/>
          <p:cNvGraphicFramePr>
            <a:graphicFrameLocks noChangeAspect="1"/>
          </p:cNvGraphicFramePr>
          <p:nvPr/>
        </p:nvGraphicFramePr>
        <p:xfrm>
          <a:off x="4648200" y="1524000"/>
          <a:ext cx="3221038" cy="596900"/>
        </p:xfrm>
        <a:graphic>
          <a:graphicData uri="http://schemas.openxmlformats.org/presentationml/2006/ole">
            <p:oleObj spid="_x0000_s82946" name="Equation" r:id="rId3" imgW="812520" imgH="177480" progId="Equation.3">
              <p:embed/>
            </p:oleObj>
          </a:graphicData>
        </a:graphic>
      </p:graphicFrame>
      <p:graphicFrame>
        <p:nvGraphicFramePr>
          <p:cNvPr id="77827" name="Object 3"/>
          <p:cNvGraphicFramePr>
            <a:graphicFrameLocks noChangeAspect="1"/>
          </p:cNvGraphicFramePr>
          <p:nvPr/>
        </p:nvGraphicFramePr>
        <p:xfrm>
          <a:off x="4614326" y="2133601"/>
          <a:ext cx="3271837" cy="596900"/>
        </p:xfrm>
        <a:graphic>
          <a:graphicData uri="http://schemas.openxmlformats.org/presentationml/2006/ole">
            <p:oleObj spid="_x0000_s82947" name="Equation" r:id="rId4" imgW="825480" imgH="177480" progId="Equation.3">
              <p:embed/>
            </p:oleObj>
          </a:graphicData>
        </a:graphic>
      </p:graphicFrame>
      <p:graphicFrame>
        <p:nvGraphicFramePr>
          <p:cNvPr id="77828" name="Object 4"/>
          <p:cNvGraphicFramePr>
            <a:graphicFrameLocks noChangeAspect="1"/>
          </p:cNvGraphicFramePr>
          <p:nvPr/>
        </p:nvGraphicFramePr>
        <p:xfrm>
          <a:off x="5334000" y="3810000"/>
          <a:ext cx="2895600" cy="609600"/>
        </p:xfrm>
        <a:graphic>
          <a:graphicData uri="http://schemas.openxmlformats.org/presentationml/2006/ole">
            <p:oleObj spid="_x0000_s82948" name="Equation" r:id="rId5" imgW="787320" imgH="177480" progId="Equation.3">
              <p:embed/>
            </p:oleObj>
          </a:graphicData>
        </a:graphic>
      </p:graphicFrame>
      <p:sp>
        <p:nvSpPr>
          <p:cNvPr id="8" name="TextBox 7"/>
          <p:cNvSpPr txBox="1"/>
          <p:nvPr/>
        </p:nvSpPr>
        <p:spPr>
          <a:xfrm>
            <a:off x="457200" y="1701225"/>
            <a:ext cx="3733800" cy="584775"/>
          </a:xfrm>
          <a:prstGeom prst="rect">
            <a:avLst/>
          </a:prstGeom>
          <a:noFill/>
        </p:spPr>
        <p:txBody>
          <a:bodyPr wrap="square" rtlCol="0">
            <a:spAutoFit/>
          </a:bodyPr>
          <a:lstStyle/>
          <a:p>
            <a:r>
              <a:rPr lang="en-US" sz="3200" dirty="0" smtClean="0">
                <a:latin typeface="+mj-lt"/>
              </a:rPr>
              <a:t>Starting Equations</a:t>
            </a:r>
            <a:endParaRPr lang="en-US" sz="3200" dirty="0">
              <a:latin typeface="+mj-lt"/>
            </a:endParaRPr>
          </a:p>
        </p:txBody>
      </p:sp>
      <p:cxnSp>
        <p:nvCxnSpPr>
          <p:cNvPr id="9" name="Straight Connector 8"/>
          <p:cNvCxnSpPr/>
          <p:nvPr/>
        </p:nvCxnSpPr>
        <p:spPr>
          <a:xfrm>
            <a:off x="3810000" y="3581400"/>
            <a:ext cx="44958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228600" y="3810000"/>
            <a:ext cx="3733800" cy="1077218"/>
          </a:xfrm>
          <a:prstGeom prst="rect">
            <a:avLst/>
          </a:prstGeom>
          <a:noFill/>
        </p:spPr>
        <p:txBody>
          <a:bodyPr wrap="square" rtlCol="0">
            <a:spAutoFit/>
          </a:bodyPr>
          <a:lstStyle/>
          <a:p>
            <a:r>
              <a:rPr lang="en-US" sz="3200" dirty="0" smtClean="0">
                <a:latin typeface="+mj-lt"/>
              </a:rPr>
              <a:t>Add the latter two equations together</a:t>
            </a:r>
            <a:endParaRPr lang="en-US" sz="3200" dirty="0">
              <a:latin typeface="+mj-lt"/>
            </a:endParaRPr>
          </a:p>
        </p:txBody>
      </p:sp>
      <p:graphicFrame>
        <p:nvGraphicFramePr>
          <p:cNvPr id="11" name="Object 10"/>
          <p:cNvGraphicFramePr>
            <a:graphicFrameLocks noChangeAspect="1"/>
          </p:cNvGraphicFramePr>
          <p:nvPr/>
        </p:nvGraphicFramePr>
        <p:xfrm>
          <a:off x="3810000" y="2438400"/>
          <a:ext cx="723363" cy="685800"/>
        </p:xfrm>
        <a:graphic>
          <a:graphicData uri="http://schemas.openxmlformats.org/presentationml/2006/ole">
            <p:oleObj spid="_x0000_s82949" name="Equation" r:id="rId6" imgW="139680" imgH="139680" progId="Equation.3">
              <p:embed/>
            </p:oleObj>
          </a:graphicData>
        </a:graphic>
      </p:graphicFrame>
      <p:graphicFrame>
        <p:nvGraphicFramePr>
          <p:cNvPr id="77830" name="Object 6"/>
          <p:cNvGraphicFramePr>
            <a:graphicFrameLocks noChangeAspect="1"/>
          </p:cNvGraphicFramePr>
          <p:nvPr/>
        </p:nvGraphicFramePr>
        <p:xfrm>
          <a:off x="7772400" y="2362200"/>
          <a:ext cx="808038" cy="685800"/>
        </p:xfrm>
        <a:graphic>
          <a:graphicData uri="http://schemas.openxmlformats.org/presentationml/2006/ole">
            <p:oleObj spid="_x0000_s82950" name="Equation" r:id="rId7" imgW="139680" imgH="139680" progId="Equation.3">
              <p:embed/>
            </p:oleObj>
          </a:graphicData>
        </a:graphic>
      </p:graphicFrame>
      <p:sp>
        <p:nvSpPr>
          <p:cNvPr id="18" name="TextBox 17"/>
          <p:cNvSpPr txBox="1"/>
          <p:nvPr/>
        </p:nvSpPr>
        <p:spPr>
          <a:xfrm>
            <a:off x="304800" y="2590800"/>
            <a:ext cx="3733800" cy="1077218"/>
          </a:xfrm>
          <a:prstGeom prst="rect">
            <a:avLst/>
          </a:prstGeom>
          <a:noFill/>
        </p:spPr>
        <p:txBody>
          <a:bodyPr wrap="square" rtlCol="0">
            <a:spAutoFit/>
          </a:bodyPr>
          <a:lstStyle/>
          <a:p>
            <a:r>
              <a:rPr lang="en-US" sz="3200" dirty="0" smtClean="0">
                <a:latin typeface="+mj-lt"/>
              </a:rPr>
              <a:t>Multiply the first equation by −2</a:t>
            </a:r>
            <a:endParaRPr lang="en-US" sz="3200" dirty="0">
              <a:latin typeface="+mj-lt"/>
            </a:endParaRPr>
          </a:p>
        </p:txBody>
      </p:sp>
      <p:graphicFrame>
        <p:nvGraphicFramePr>
          <p:cNvPr id="82953" name="Object 9"/>
          <p:cNvGraphicFramePr>
            <a:graphicFrameLocks noChangeAspect="1"/>
          </p:cNvGraphicFramePr>
          <p:nvPr/>
        </p:nvGraphicFramePr>
        <p:xfrm>
          <a:off x="4191000" y="2895600"/>
          <a:ext cx="3963987" cy="576263"/>
        </p:xfrm>
        <a:graphic>
          <a:graphicData uri="http://schemas.openxmlformats.org/presentationml/2006/ole">
            <p:oleObj spid="_x0000_s82953" name="Equation" r:id="rId8" imgW="1091880" imgH="177480" progId="Equation.3">
              <p:embed/>
            </p:oleObj>
          </a:graphicData>
        </a:graphic>
      </p:graphicFrame>
      <p:sp>
        <p:nvSpPr>
          <p:cNvPr id="20" name="Content Placeholder 2"/>
          <p:cNvSpPr>
            <a:spLocks noGrp="1"/>
          </p:cNvSpPr>
          <p:nvPr>
            <p:ph idx="1"/>
          </p:nvPr>
        </p:nvSpPr>
        <p:spPr>
          <a:xfrm>
            <a:off x="152400" y="5105400"/>
            <a:ext cx="8915400" cy="1447800"/>
          </a:xfrm>
        </p:spPr>
        <p:txBody>
          <a:bodyPr>
            <a:noAutofit/>
          </a:bodyPr>
          <a:lstStyle/>
          <a:p>
            <a:pPr>
              <a:buNone/>
            </a:pPr>
            <a:r>
              <a:rPr lang="en-US" dirty="0" smtClean="0">
                <a:solidFill>
                  <a:srgbClr val="00B050"/>
                </a:solidFill>
              </a:rPr>
              <a:t>We chose to multiply the first equation by </a:t>
            </a:r>
            <a:r>
              <a:rPr lang="en-US" dirty="0" smtClean="0"/>
              <a:t>−2</a:t>
            </a:r>
            <a:r>
              <a:rPr lang="en-US" dirty="0" smtClean="0">
                <a:solidFill>
                  <a:srgbClr val="00B050"/>
                </a:solidFill>
              </a:rPr>
              <a:t>, so that when we </a:t>
            </a:r>
          </a:p>
          <a:p>
            <a:pPr>
              <a:buNone/>
            </a:pPr>
            <a:r>
              <a:rPr lang="en-US" dirty="0" smtClean="0">
                <a:solidFill>
                  <a:srgbClr val="00B050"/>
                </a:solidFill>
              </a:rPr>
              <a:t>would add the two equations together the terms with </a:t>
            </a:r>
            <a:r>
              <a:rPr lang="en-US" i="1" dirty="0" smtClean="0"/>
              <a:t>A </a:t>
            </a:r>
            <a:r>
              <a:rPr lang="en-US" dirty="0" smtClean="0">
                <a:solidFill>
                  <a:srgbClr val="00B050"/>
                </a:solidFill>
              </a:rPr>
              <a:t>would </a:t>
            </a:r>
          </a:p>
          <a:p>
            <a:pPr>
              <a:buNone/>
            </a:pPr>
            <a:r>
              <a:rPr lang="en-US" dirty="0" smtClean="0">
                <a:solidFill>
                  <a:srgbClr val="00B050"/>
                </a:solidFill>
              </a:rPr>
              <a:t>cancel leaving us with an equation that has just one variable.</a:t>
            </a:r>
            <a:endParaRPr lang="en-US" dirty="0">
              <a:solidFill>
                <a:srgbClr val="00B050"/>
              </a:solidFill>
            </a:endParaRPr>
          </a:p>
        </p:txBody>
      </p:sp>
      <p:sp>
        <p:nvSpPr>
          <p:cNvPr id="14" name="TextBox 1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slide(fromBottom)">
                                      <p:cBhvr>
                                        <p:cTn id="7" dur="1000"/>
                                        <p:tgtEl>
                                          <p:spTgt spid="8"/>
                                        </p:tgtEl>
                                      </p:cBhvr>
                                    </p:animEffect>
                                  </p:childTnLst>
                                </p:cTn>
                              </p:par>
                              <p:par>
                                <p:cTn id="8" presetID="12" presetClass="entr" presetSubtype="4" fill="hold" nodeType="withEffect">
                                  <p:stCondLst>
                                    <p:cond delay="0"/>
                                  </p:stCondLst>
                                  <p:childTnLst>
                                    <p:set>
                                      <p:cBhvr>
                                        <p:cTn id="9" dur="1" fill="hold">
                                          <p:stCondLst>
                                            <p:cond delay="0"/>
                                          </p:stCondLst>
                                        </p:cTn>
                                        <p:tgtEl>
                                          <p:spTgt spid="77826"/>
                                        </p:tgtEl>
                                        <p:attrNameLst>
                                          <p:attrName>style.visibility</p:attrName>
                                        </p:attrNameLst>
                                      </p:cBhvr>
                                      <p:to>
                                        <p:strVal val="visible"/>
                                      </p:to>
                                    </p:set>
                                    <p:animEffect transition="in" filter="slide(fromBottom)">
                                      <p:cBhvr>
                                        <p:cTn id="10" dur="1000"/>
                                        <p:tgtEl>
                                          <p:spTgt spid="77826"/>
                                        </p:tgtEl>
                                      </p:cBhvr>
                                    </p:animEffect>
                                  </p:childTnLst>
                                </p:cTn>
                              </p:par>
                              <p:par>
                                <p:cTn id="11" presetID="12" presetClass="entr" presetSubtype="4" fill="hold" nodeType="withEffect">
                                  <p:stCondLst>
                                    <p:cond delay="0"/>
                                  </p:stCondLst>
                                  <p:childTnLst>
                                    <p:set>
                                      <p:cBhvr>
                                        <p:cTn id="12" dur="1" fill="hold">
                                          <p:stCondLst>
                                            <p:cond delay="0"/>
                                          </p:stCondLst>
                                        </p:cTn>
                                        <p:tgtEl>
                                          <p:spTgt spid="77827"/>
                                        </p:tgtEl>
                                        <p:attrNameLst>
                                          <p:attrName>style.visibility</p:attrName>
                                        </p:attrNameLst>
                                      </p:cBhvr>
                                      <p:to>
                                        <p:strVal val="visible"/>
                                      </p:to>
                                    </p:set>
                                    <p:animEffect transition="in" filter="slide(fromBottom)">
                                      <p:cBhvr>
                                        <p:cTn id="13" dur="1000"/>
                                        <p:tgtEl>
                                          <p:spTgt spid="77827"/>
                                        </p:tgtEl>
                                      </p:cBhvr>
                                    </p:animEffect>
                                  </p:childTnLst>
                                </p:cTn>
                              </p:par>
                            </p:childTnLst>
                          </p:cTn>
                        </p:par>
                      </p:childTnLst>
                    </p:cTn>
                  </p:par>
                  <p:par>
                    <p:cTn id="14" fill="hold">
                      <p:stCondLst>
                        <p:cond delay="indefinite"/>
                      </p:stCondLst>
                      <p:childTnLst>
                        <p:par>
                          <p:cTn id="15" fill="hold">
                            <p:stCondLst>
                              <p:cond delay="0"/>
                            </p:stCondLst>
                            <p:childTnLst>
                              <p:par>
                                <p:cTn id="16" presetID="14" presetClass="entr" presetSubtype="10" fill="hold" grpId="0" nodeType="clickEffect">
                                  <p:stCondLst>
                                    <p:cond delay="0"/>
                                  </p:stCondLst>
                                  <p:childTnLst>
                                    <p:set>
                                      <p:cBhvr>
                                        <p:cTn id="17" dur="1" fill="hold">
                                          <p:stCondLst>
                                            <p:cond delay="0"/>
                                          </p:stCondLst>
                                        </p:cTn>
                                        <p:tgtEl>
                                          <p:spTgt spid="18"/>
                                        </p:tgtEl>
                                        <p:attrNameLst>
                                          <p:attrName>style.visibility</p:attrName>
                                        </p:attrNameLst>
                                      </p:cBhvr>
                                      <p:to>
                                        <p:strVal val="visible"/>
                                      </p:to>
                                    </p:set>
                                    <p:animEffect transition="in" filter="randombar(horizontal)">
                                      <p:cBhvr>
                                        <p:cTn id="18" dur="2000"/>
                                        <p:tgtEl>
                                          <p:spTgt spid="18"/>
                                        </p:tgtEl>
                                      </p:cBhvr>
                                    </p:animEffect>
                                  </p:childTnLst>
                                </p:cTn>
                              </p:par>
                            </p:childTnLst>
                          </p:cTn>
                        </p:par>
                      </p:childTnLst>
                    </p:cTn>
                  </p:par>
                  <p:par>
                    <p:cTn id="19" fill="hold">
                      <p:stCondLst>
                        <p:cond delay="indefinite"/>
                      </p:stCondLst>
                      <p:childTnLst>
                        <p:par>
                          <p:cTn id="20" fill="hold">
                            <p:stCondLst>
                              <p:cond delay="0"/>
                            </p:stCondLst>
                            <p:childTnLst>
                              <p:par>
                                <p:cTn id="21" presetID="12" presetClass="entr" presetSubtype="4" fill="hold" nodeType="clickEffect">
                                  <p:stCondLst>
                                    <p:cond delay="0"/>
                                  </p:stCondLst>
                                  <p:childTnLst>
                                    <p:set>
                                      <p:cBhvr>
                                        <p:cTn id="22" dur="1" fill="hold">
                                          <p:stCondLst>
                                            <p:cond delay="0"/>
                                          </p:stCondLst>
                                        </p:cTn>
                                        <p:tgtEl>
                                          <p:spTgt spid="82953"/>
                                        </p:tgtEl>
                                        <p:attrNameLst>
                                          <p:attrName>style.visibility</p:attrName>
                                        </p:attrNameLst>
                                      </p:cBhvr>
                                      <p:to>
                                        <p:strVal val="visible"/>
                                      </p:to>
                                    </p:set>
                                    <p:animEffect transition="in" filter="slide(fromBottom)">
                                      <p:cBhvr>
                                        <p:cTn id="23" dur="1000"/>
                                        <p:tgtEl>
                                          <p:spTgt spid="82953"/>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animEffect transition="in" filter="randombar(horizontal)">
                                      <p:cBhvr>
                                        <p:cTn id="28" dur="2000"/>
                                        <p:tgtEl>
                                          <p:spTgt spid="10"/>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77830"/>
                                        </p:tgtEl>
                                        <p:attrNameLst>
                                          <p:attrName>style.visibility</p:attrName>
                                        </p:attrNameLst>
                                      </p:cBhvr>
                                      <p:to>
                                        <p:strVal val="visible"/>
                                      </p:to>
                                    </p:set>
                                    <p:animEffect transition="in" filter="circle(in)">
                                      <p:cBhvr>
                                        <p:cTn id="33" dur="2000"/>
                                        <p:tgtEl>
                                          <p:spTgt spid="77830"/>
                                        </p:tgtEl>
                                      </p:cBhvr>
                                    </p:animEffect>
                                  </p:childTnLst>
                                </p:cTn>
                              </p:par>
                              <p:par>
                                <p:cTn id="34" presetID="6" presetClass="entr" presetSubtype="16" fill="hold" nodeType="withEffect">
                                  <p:stCondLst>
                                    <p:cond delay="0"/>
                                  </p:stCondLst>
                                  <p:childTnLst>
                                    <p:set>
                                      <p:cBhvr>
                                        <p:cTn id="35" dur="1" fill="hold">
                                          <p:stCondLst>
                                            <p:cond delay="0"/>
                                          </p:stCondLst>
                                        </p:cTn>
                                        <p:tgtEl>
                                          <p:spTgt spid="11"/>
                                        </p:tgtEl>
                                        <p:attrNameLst>
                                          <p:attrName>style.visibility</p:attrName>
                                        </p:attrNameLst>
                                      </p:cBhvr>
                                      <p:to>
                                        <p:strVal val="visible"/>
                                      </p:to>
                                    </p:set>
                                    <p:animEffect transition="in" filter="circle(in)">
                                      <p:cBhvr>
                                        <p:cTn id="36" dur="2000"/>
                                        <p:tgtEl>
                                          <p:spTgt spid="11"/>
                                        </p:tgtEl>
                                      </p:cBhvr>
                                    </p:animEffect>
                                  </p:childTnLst>
                                </p:cTn>
                              </p:par>
                            </p:childTnLst>
                          </p:cTn>
                        </p:par>
                      </p:childTnLst>
                    </p:cTn>
                  </p:par>
                  <p:par>
                    <p:cTn id="37" fill="hold">
                      <p:stCondLst>
                        <p:cond delay="indefinite"/>
                      </p:stCondLst>
                      <p:childTnLst>
                        <p:par>
                          <p:cTn id="38" fill="hold">
                            <p:stCondLst>
                              <p:cond delay="0"/>
                            </p:stCondLst>
                            <p:childTnLst>
                              <p:par>
                                <p:cTn id="39" presetID="18" presetClass="entr" presetSubtype="6" fill="hold" nodeType="clickEffect">
                                  <p:stCondLst>
                                    <p:cond delay="0"/>
                                  </p:stCondLst>
                                  <p:childTnLst>
                                    <p:set>
                                      <p:cBhvr>
                                        <p:cTn id="40" dur="1" fill="hold">
                                          <p:stCondLst>
                                            <p:cond delay="0"/>
                                          </p:stCondLst>
                                        </p:cTn>
                                        <p:tgtEl>
                                          <p:spTgt spid="9"/>
                                        </p:tgtEl>
                                        <p:attrNameLst>
                                          <p:attrName>style.visibility</p:attrName>
                                        </p:attrNameLst>
                                      </p:cBhvr>
                                      <p:to>
                                        <p:strVal val="visible"/>
                                      </p:to>
                                    </p:set>
                                    <p:animEffect transition="in" filter="strips(downRight)">
                                      <p:cBhvr>
                                        <p:cTn id="41" dur="500"/>
                                        <p:tgtEl>
                                          <p:spTgt spid="9"/>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nodeType="clickEffect">
                                  <p:stCondLst>
                                    <p:cond delay="0"/>
                                  </p:stCondLst>
                                  <p:childTnLst>
                                    <p:set>
                                      <p:cBhvr>
                                        <p:cTn id="45" dur="1" fill="hold">
                                          <p:stCondLst>
                                            <p:cond delay="0"/>
                                          </p:stCondLst>
                                        </p:cTn>
                                        <p:tgtEl>
                                          <p:spTgt spid="77828"/>
                                        </p:tgtEl>
                                        <p:attrNameLst>
                                          <p:attrName>style.visibility</p:attrName>
                                        </p:attrNameLst>
                                      </p:cBhvr>
                                      <p:to>
                                        <p:strVal val="visible"/>
                                      </p:to>
                                    </p:set>
                                    <p:animEffect transition="in" filter="randombar(horizontal)">
                                      <p:cBhvr>
                                        <p:cTn id="46" dur="2000"/>
                                        <p:tgtEl>
                                          <p:spTgt spid="77828"/>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20">
                                            <p:txEl>
                                              <p:pRg st="0" end="0"/>
                                            </p:txEl>
                                          </p:spTgt>
                                        </p:tgtEl>
                                        <p:attrNameLst>
                                          <p:attrName>style.visibility</p:attrName>
                                        </p:attrNameLst>
                                      </p:cBhvr>
                                      <p:to>
                                        <p:strVal val="visible"/>
                                      </p:to>
                                    </p:set>
                                    <p:anim calcmode="discrete" valueType="clr">
                                      <p:cBhvr override="childStyle">
                                        <p:cTn id="51" dur="80"/>
                                        <p:tgtEl>
                                          <p:spTgt spid="20">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20">
                                            <p:txEl>
                                              <p:pRg st="0" end="0"/>
                                            </p:txEl>
                                          </p:spTgt>
                                        </p:tgtEl>
                                        <p:attrNameLst>
                                          <p:attrName>fillcolor</p:attrName>
                                        </p:attrNameLst>
                                      </p:cBhvr>
                                      <p:tavLst>
                                        <p:tav tm="0">
                                          <p:val>
                                            <p:clrVal>
                                              <a:schemeClr val="accent2"/>
                                            </p:clrVal>
                                          </p:val>
                                        </p:tav>
                                        <p:tav tm="50000">
                                          <p:val>
                                            <p:clrVal>
                                              <a:schemeClr val="hlink"/>
                                            </p:clrVal>
                                          </p:val>
                                        </p:tav>
                                      </p:tavLst>
                                    </p:anim>
                                    <p:set>
                                      <p:cBhvr>
                                        <p:cTn id="53" dur="80"/>
                                        <p:tgtEl>
                                          <p:spTgt spid="20">
                                            <p:txEl>
                                              <p:pRg st="0" end="0"/>
                                            </p:txEl>
                                          </p:spTgt>
                                        </p:tgtEl>
                                        <p:attrNameLst>
                                          <p:attrName>fill.type</p:attrName>
                                        </p:attrNameLst>
                                      </p:cBhvr>
                                      <p:to>
                                        <p:strVal val="solid"/>
                                      </p:to>
                                    </p:set>
                                  </p:childTnLst>
                                </p:cTn>
                              </p:par>
                            </p:childTnLst>
                          </p:cTn>
                        </p:par>
                        <p:par>
                          <p:cTn id="54" fill="hold">
                            <p:stCondLst>
                              <p:cond delay="2040"/>
                            </p:stCondLst>
                            <p:childTnLst>
                              <p:par>
                                <p:cTn id="55" presetID="27" presetClass="entr" presetSubtype="0" fill="hold" grpId="0" nodeType="afterEffect">
                                  <p:stCondLst>
                                    <p:cond delay="0"/>
                                  </p:stCondLst>
                                  <p:iterate type="lt">
                                    <p:tmPct val="50000"/>
                                  </p:iterate>
                                  <p:childTnLst>
                                    <p:set>
                                      <p:cBhvr>
                                        <p:cTn id="56" dur="1" fill="hold">
                                          <p:stCondLst>
                                            <p:cond delay="0"/>
                                          </p:stCondLst>
                                        </p:cTn>
                                        <p:tgtEl>
                                          <p:spTgt spid="20">
                                            <p:txEl>
                                              <p:pRg st="1" end="1"/>
                                            </p:txEl>
                                          </p:spTgt>
                                        </p:tgtEl>
                                        <p:attrNameLst>
                                          <p:attrName>style.visibility</p:attrName>
                                        </p:attrNameLst>
                                      </p:cBhvr>
                                      <p:to>
                                        <p:strVal val="visible"/>
                                      </p:to>
                                    </p:set>
                                    <p:anim calcmode="discrete" valueType="clr">
                                      <p:cBhvr override="childStyle">
                                        <p:cTn id="57" dur="80"/>
                                        <p:tgtEl>
                                          <p:spTgt spid="20">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8" dur="80"/>
                                        <p:tgtEl>
                                          <p:spTgt spid="20">
                                            <p:txEl>
                                              <p:pRg st="1" end="1"/>
                                            </p:txEl>
                                          </p:spTgt>
                                        </p:tgtEl>
                                        <p:attrNameLst>
                                          <p:attrName>fillcolor</p:attrName>
                                        </p:attrNameLst>
                                      </p:cBhvr>
                                      <p:tavLst>
                                        <p:tav tm="0">
                                          <p:val>
                                            <p:clrVal>
                                              <a:schemeClr val="accent2"/>
                                            </p:clrVal>
                                          </p:val>
                                        </p:tav>
                                        <p:tav tm="50000">
                                          <p:val>
                                            <p:clrVal>
                                              <a:schemeClr val="hlink"/>
                                            </p:clrVal>
                                          </p:val>
                                        </p:tav>
                                      </p:tavLst>
                                    </p:anim>
                                    <p:set>
                                      <p:cBhvr>
                                        <p:cTn id="59" dur="80"/>
                                        <p:tgtEl>
                                          <p:spTgt spid="20">
                                            <p:txEl>
                                              <p:pRg st="1" end="1"/>
                                            </p:txEl>
                                          </p:spTgt>
                                        </p:tgtEl>
                                        <p:attrNameLst>
                                          <p:attrName>fill.type</p:attrName>
                                        </p:attrNameLst>
                                      </p:cBhvr>
                                      <p:to>
                                        <p:strVal val="solid"/>
                                      </p:to>
                                    </p:set>
                                  </p:childTnLst>
                                </p:cTn>
                              </p:par>
                            </p:childTnLst>
                          </p:cTn>
                        </p:par>
                        <p:par>
                          <p:cTn id="60" fill="hold">
                            <p:stCondLst>
                              <p:cond delay="4040"/>
                            </p:stCondLst>
                            <p:childTnLst>
                              <p:par>
                                <p:cTn id="61" presetID="27" presetClass="entr" presetSubtype="0" fill="hold" grpId="0" nodeType="afterEffect">
                                  <p:stCondLst>
                                    <p:cond delay="0"/>
                                  </p:stCondLst>
                                  <p:iterate type="lt">
                                    <p:tmPct val="50000"/>
                                  </p:iterate>
                                  <p:childTnLst>
                                    <p:set>
                                      <p:cBhvr>
                                        <p:cTn id="62" dur="1" fill="hold">
                                          <p:stCondLst>
                                            <p:cond delay="0"/>
                                          </p:stCondLst>
                                        </p:cTn>
                                        <p:tgtEl>
                                          <p:spTgt spid="20">
                                            <p:txEl>
                                              <p:pRg st="2" end="2"/>
                                            </p:txEl>
                                          </p:spTgt>
                                        </p:tgtEl>
                                        <p:attrNameLst>
                                          <p:attrName>style.visibility</p:attrName>
                                        </p:attrNameLst>
                                      </p:cBhvr>
                                      <p:to>
                                        <p:strVal val="visible"/>
                                      </p:to>
                                    </p:set>
                                    <p:anim calcmode="discrete" valueType="clr">
                                      <p:cBhvr override="childStyle">
                                        <p:cTn id="63" dur="80"/>
                                        <p:tgtEl>
                                          <p:spTgt spid="20">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80"/>
                                        <p:tgtEl>
                                          <p:spTgt spid="20">
                                            <p:txEl>
                                              <p:pRg st="2" end="2"/>
                                            </p:txEl>
                                          </p:spTgt>
                                        </p:tgtEl>
                                        <p:attrNameLst>
                                          <p:attrName>fillcolor</p:attrName>
                                        </p:attrNameLst>
                                      </p:cBhvr>
                                      <p:tavLst>
                                        <p:tav tm="0">
                                          <p:val>
                                            <p:clrVal>
                                              <a:schemeClr val="accent2"/>
                                            </p:clrVal>
                                          </p:val>
                                        </p:tav>
                                        <p:tav tm="50000">
                                          <p:val>
                                            <p:clrVal>
                                              <a:schemeClr val="hlink"/>
                                            </p:clrVal>
                                          </p:val>
                                        </p:tav>
                                      </p:tavLst>
                                    </p:anim>
                                    <p:set>
                                      <p:cBhvr>
                                        <p:cTn id="65" dur="80"/>
                                        <p:tgtEl>
                                          <p:spTgt spid="20">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8" grpId="0"/>
      <p:bldP spid="20"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r>
              <a:rPr lang="en-US" dirty="0" smtClean="0"/>
              <a:t>Substitution and elimination</a:t>
            </a:r>
            <a:endParaRPr lang="en-US" dirty="0"/>
          </a:p>
        </p:txBody>
      </p:sp>
      <p:sp>
        <p:nvSpPr>
          <p:cNvPr id="3" name="Content Placeholder 2"/>
          <p:cNvSpPr>
            <a:spLocks noGrp="1"/>
          </p:cNvSpPr>
          <p:nvPr>
            <p:ph idx="1"/>
          </p:nvPr>
        </p:nvSpPr>
        <p:spPr>
          <a:xfrm>
            <a:off x="0" y="1600200"/>
            <a:ext cx="9144000" cy="5257800"/>
          </a:xfrm>
        </p:spPr>
        <p:txBody>
          <a:bodyPr>
            <a:normAutofit fontScale="92500" lnSpcReduction="10000"/>
          </a:bodyPr>
          <a:lstStyle/>
          <a:p>
            <a:pPr>
              <a:buNone/>
            </a:pPr>
            <a:r>
              <a:rPr lang="en-US" dirty="0" smtClean="0"/>
              <a:t>Both substitution of elimination work by combining the equations  into a </a:t>
            </a:r>
          </a:p>
          <a:p>
            <a:pPr>
              <a:buNone/>
            </a:pPr>
            <a:r>
              <a:rPr lang="en-US" dirty="0" smtClean="0"/>
              <a:t>single equation with one variable. </a:t>
            </a:r>
          </a:p>
          <a:p>
            <a:pPr>
              <a:buNone/>
            </a:pPr>
            <a:endParaRPr lang="en-US" dirty="0" smtClean="0"/>
          </a:p>
          <a:p>
            <a:r>
              <a:rPr lang="en-US" dirty="0" smtClean="0"/>
              <a:t>Substitution accomplishes this by substituting one variable by an equivalent expression that is written in terms of another variable. </a:t>
            </a:r>
          </a:p>
          <a:p>
            <a:endParaRPr lang="en-US" dirty="0" smtClean="0"/>
          </a:p>
          <a:p>
            <a:r>
              <a:rPr lang="en-US" dirty="0" smtClean="0"/>
              <a:t>Elimination works by multiplying the equations by appropriate constants, so that when added together one of the variables will be eliminated.</a:t>
            </a:r>
          </a:p>
          <a:p>
            <a:endParaRPr lang="en-US" dirty="0" smtClean="0"/>
          </a:p>
          <a:p>
            <a:pPr>
              <a:buNone/>
            </a:pPr>
            <a:r>
              <a:rPr lang="en-US" dirty="0" smtClean="0"/>
              <a:t>The resulting equation with one variable is  then solved. The solution to </a:t>
            </a:r>
          </a:p>
          <a:p>
            <a:pPr>
              <a:buNone/>
            </a:pPr>
            <a:r>
              <a:rPr lang="en-US" dirty="0" smtClean="0"/>
              <a:t>this equation is plugged into one of the original equations . That </a:t>
            </a:r>
          </a:p>
          <a:p>
            <a:pPr>
              <a:buNone/>
            </a:pPr>
            <a:r>
              <a:rPr lang="en-US" dirty="0" smtClean="0"/>
              <a:t>produces an equation in the second variable, which may then be solved.</a:t>
            </a:r>
            <a:endParaRPr lang="en-US" dirty="0"/>
          </a:p>
        </p:txBody>
      </p:sp>
      <p:sp>
        <p:nvSpPr>
          <p:cNvPr id="4" name="TextBox 3"/>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7" dur="8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
                                            <p:txEl>
                                              <p:pRg st="0" end="0"/>
                                            </p:txEl>
                                          </p:spTgt>
                                        </p:tgtEl>
                                        <p:attrNameLst>
                                          <p:attrName>fill.type</p:attrName>
                                        </p:attrNameLst>
                                      </p:cBhvr>
                                      <p:to>
                                        <p:strVal val="solid"/>
                                      </p:to>
                                    </p:set>
                                  </p:childTnLst>
                                </p:cTn>
                              </p:par>
                            </p:childTnLst>
                          </p:cTn>
                        </p:par>
                        <p:par>
                          <p:cTn id="10" fill="hold">
                            <p:stCondLst>
                              <p:cond delay="2480"/>
                            </p:stCondLst>
                            <p:childTnLst>
                              <p:par>
                                <p:cTn id="11" presetID="27" presetClass="entr" presetSubtype="0" fill="hold" grpId="0" nodeType="afterEffect">
                                  <p:stCondLst>
                                    <p:cond delay="0"/>
                                  </p:stCondLst>
                                  <p:iterate type="lt">
                                    <p:tmPct val="50000"/>
                                  </p:iterate>
                                  <p:childTnLst>
                                    <p:set>
                                      <p:cBhvr>
                                        <p:cTn id="12"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13" dur="8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
                                            <p:txEl>
                                              <p:pRg st="1" end="1"/>
                                            </p:txEl>
                                          </p:spTgt>
                                        </p:tgtEl>
                                        <p:attrNameLst>
                                          <p:attrName>fill.type</p:attrName>
                                        </p:attrNameLst>
                                      </p:cBhvr>
                                      <p:to>
                                        <p:strVal val="solid"/>
                                      </p:to>
                                    </p:set>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0" dur="8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22" dur="80"/>
                                        <p:tgtEl>
                                          <p:spTgt spid="3">
                                            <p:txEl>
                                              <p:pRg st="3" end="3"/>
                                            </p:txEl>
                                          </p:spTgt>
                                        </p:tgtEl>
                                        <p:attrNameLst>
                                          <p:attrName>fill.type</p:attrName>
                                        </p:attrNameLst>
                                      </p:cBhvr>
                                      <p:to>
                                        <p:strVal val="solid"/>
                                      </p:to>
                                    </p:set>
                                  </p:childTnLst>
                                </p:cTn>
                              </p:par>
                            </p:childTnLst>
                          </p:cTn>
                        </p:par>
                      </p:childTnLst>
                    </p:cTn>
                  </p:par>
                  <p:par>
                    <p:cTn id="23" fill="hold">
                      <p:stCondLst>
                        <p:cond delay="indefinite"/>
                      </p:stCondLst>
                      <p:childTnLst>
                        <p:par>
                          <p:cTn id="24" fill="hold">
                            <p:stCondLst>
                              <p:cond delay="0"/>
                            </p:stCondLst>
                            <p:childTnLst>
                              <p:par>
                                <p:cTn id="25" presetID="27" presetClass="entr" presetSubtype="0" fill="hold" grpId="0" nodeType="clickEffect">
                                  <p:stCondLst>
                                    <p:cond delay="0"/>
                                  </p:stCondLst>
                                  <p:iterate type="lt">
                                    <p:tmPct val="50000"/>
                                  </p:iterate>
                                  <p:childTnLst>
                                    <p:set>
                                      <p:cBhvr>
                                        <p:cTn id="26"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27" dur="8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29" dur="80"/>
                                        <p:tgtEl>
                                          <p:spTgt spid="3">
                                            <p:txEl>
                                              <p:pRg st="5" end="5"/>
                                            </p:txEl>
                                          </p:spTgt>
                                        </p:tgtEl>
                                        <p:attrNameLst>
                                          <p:attrName>fill.type</p:attrName>
                                        </p:attrNameLst>
                                      </p:cBhvr>
                                      <p:to>
                                        <p:strVal val="solid"/>
                                      </p:to>
                                    </p:set>
                                  </p:childTnLst>
                                </p:cTn>
                              </p:par>
                            </p:childTnLst>
                          </p:cTn>
                        </p:par>
                      </p:childTnLst>
                    </p:cTn>
                  </p:par>
                  <p:par>
                    <p:cTn id="30" fill="hold">
                      <p:stCondLst>
                        <p:cond delay="indefinite"/>
                      </p:stCondLst>
                      <p:childTnLst>
                        <p:par>
                          <p:cTn id="31" fill="hold">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34" dur="8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36" dur="80"/>
                                        <p:tgtEl>
                                          <p:spTgt spid="3">
                                            <p:txEl>
                                              <p:pRg st="7" end="7"/>
                                            </p:txEl>
                                          </p:spTgt>
                                        </p:tgtEl>
                                        <p:attrNameLst>
                                          <p:attrName>fill.type</p:attrName>
                                        </p:attrNameLst>
                                      </p:cBhvr>
                                      <p:to>
                                        <p:strVal val="solid"/>
                                      </p:to>
                                    </p:set>
                                  </p:childTnLst>
                                </p:cTn>
                              </p:par>
                            </p:childTnLst>
                          </p:cTn>
                        </p:par>
                        <p:par>
                          <p:cTn id="37" fill="hold">
                            <p:stCondLst>
                              <p:cond delay="2480"/>
                            </p:stCondLst>
                            <p:childTnLst>
                              <p:par>
                                <p:cTn id="38" presetID="27" presetClass="entr" presetSubtype="0" fill="hold" grpId="0" nodeType="afterEffect">
                                  <p:stCondLst>
                                    <p:cond delay="0"/>
                                  </p:stCondLst>
                                  <p:iterate type="lt">
                                    <p:tmPct val="50000"/>
                                  </p:iterate>
                                  <p:childTnLst>
                                    <p:set>
                                      <p:cBhvr>
                                        <p:cTn id="39"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40" dur="8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42" dur="80"/>
                                        <p:tgtEl>
                                          <p:spTgt spid="3">
                                            <p:txEl>
                                              <p:pRg st="8" end="8"/>
                                            </p:txEl>
                                          </p:spTgt>
                                        </p:tgtEl>
                                        <p:attrNameLst>
                                          <p:attrName>fill.type</p:attrName>
                                        </p:attrNameLst>
                                      </p:cBhvr>
                                      <p:to>
                                        <p:strVal val="solid"/>
                                      </p:to>
                                    </p:set>
                                  </p:childTnLst>
                                </p:cTn>
                              </p:par>
                            </p:childTnLst>
                          </p:cTn>
                        </p:par>
                        <p:par>
                          <p:cTn id="43" fill="hold">
                            <p:stCondLst>
                              <p:cond delay="4720"/>
                            </p:stCondLst>
                            <p:childTnLst>
                              <p:par>
                                <p:cTn id="44" presetID="27" presetClass="entr" presetSubtype="0" fill="hold" grpId="0" nodeType="afterEffect">
                                  <p:stCondLst>
                                    <p:cond delay="0"/>
                                  </p:stCondLst>
                                  <p:iterate type="lt">
                                    <p:tmPct val="50000"/>
                                  </p:iterate>
                                  <p:childTnLst>
                                    <p:set>
                                      <p:cBhvr>
                                        <p:cTn id="45"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46" dur="8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7" dur="8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48" dur="80"/>
                                        <p:tgtEl>
                                          <p:spTgt spid="3">
                                            <p:txEl>
                                              <p:pRg st="9" end="9"/>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32688"/>
            <a:ext cx="8229600" cy="1143000"/>
          </a:xfrm>
        </p:spPr>
        <p:txBody>
          <a:bodyPr>
            <a:normAutofit fontScale="90000"/>
          </a:bodyPr>
          <a:lstStyle/>
          <a:p>
            <a:r>
              <a:rPr lang="en-US" dirty="0" smtClean="0"/>
              <a:t>General method for solving equations of the form </a:t>
            </a:r>
            <a:endParaRPr lang="en-US" dirty="0"/>
          </a:p>
        </p:txBody>
      </p:sp>
      <p:graphicFrame>
        <p:nvGraphicFramePr>
          <p:cNvPr id="5" name="Object 4"/>
          <p:cNvGraphicFramePr>
            <a:graphicFrameLocks noChangeAspect="1"/>
          </p:cNvGraphicFramePr>
          <p:nvPr/>
        </p:nvGraphicFramePr>
        <p:xfrm>
          <a:off x="4746625" y="2514600"/>
          <a:ext cx="1600200" cy="558800"/>
        </p:xfrm>
        <a:graphic>
          <a:graphicData uri="http://schemas.openxmlformats.org/presentationml/2006/ole">
            <p:oleObj spid="_x0000_s34818" name="Equation" r:id="rId3" imgW="419040" imgH="139680" progId="Equation.3">
              <p:embed/>
            </p:oleObj>
          </a:graphicData>
        </a:graphic>
      </p:graphicFrame>
      <p:graphicFrame>
        <p:nvGraphicFramePr>
          <p:cNvPr id="6" name="Object 5"/>
          <p:cNvGraphicFramePr>
            <a:graphicFrameLocks noChangeAspect="1"/>
          </p:cNvGraphicFramePr>
          <p:nvPr/>
        </p:nvGraphicFramePr>
        <p:xfrm>
          <a:off x="4648200" y="3429000"/>
          <a:ext cx="1725613" cy="1524000"/>
        </p:xfrm>
        <a:graphic>
          <a:graphicData uri="http://schemas.openxmlformats.org/presentationml/2006/ole">
            <p:oleObj spid="_x0000_s34819" name="Equation" r:id="rId4" imgW="482400" imgH="393480" progId="Equation.3">
              <p:embed/>
            </p:oleObj>
          </a:graphicData>
        </a:graphic>
      </p:graphicFrame>
      <p:graphicFrame>
        <p:nvGraphicFramePr>
          <p:cNvPr id="7" name="Object 6"/>
          <p:cNvGraphicFramePr>
            <a:graphicFrameLocks noChangeAspect="1"/>
          </p:cNvGraphicFramePr>
          <p:nvPr/>
        </p:nvGraphicFramePr>
        <p:xfrm>
          <a:off x="4670425" y="5171318"/>
          <a:ext cx="1676400" cy="1458082"/>
        </p:xfrm>
        <a:graphic>
          <a:graphicData uri="http://schemas.openxmlformats.org/presentationml/2006/ole">
            <p:oleObj spid="_x0000_s34820" name="Equation" r:id="rId5" imgW="380880" imgH="393480" progId="Equation.3">
              <p:embed/>
            </p:oleObj>
          </a:graphicData>
        </a:graphic>
      </p:graphicFrame>
      <p:sp>
        <p:nvSpPr>
          <p:cNvPr id="9" name="TextBox 8"/>
          <p:cNvSpPr txBox="1"/>
          <p:nvPr/>
        </p:nvSpPr>
        <p:spPr>
          <a:xfrm>
            <a:off x="838200" y="24793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647182"/>
            <a:ext cx="3581400" cy="1077218"/>
          </a:xfrm>
          <a:prstGeom prst="rect">
            <a:avLst/>
          </a:prstGeom>
          <a:noFill/>
        </p:spPr>
        <p:txBody>
          <a:bodyPr wrap="square" rtlCol="0">
            <a:spAutoFit/>
          </a:bodyPr>
          <a:lstStyle/>
          <a:p>
            <a:r>
              <a:rPr lang="en-US" sz="3200" dirty="0" smtClean="0">
                <a:latin typeface="+mj-lt"/>
              </a:rPr>
              <a:t>Divide both sides of the equation by </a:t>
            </a:r>
            <a:endParaRPr lang="en-US" sz="3200" dirty="0">
              <a:latin typeface="+mj-lt"/>
            </a:endParaRPr>
          </a:p>
        </p:txBody>
      </p:sp>
      <p:sp>
        <p:nvSpPr>
          <p:cNvPr id="11" name="TextBox 10"/>
          <p:cNvSpPr txBox="1"/>
          <p:nvPr/>
        </p:nvSpPr>
        <p:spPr>
          <a:xfrm>
            <a:off x="1524000" y="55112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2" name="Object 11"/>
          <p:cNvGraphicFramePr>
            <a:graphicFrameLocks noChangeAspect="1"/>
          </p:cNvGraphicFramePr>
          <p:nvPr/>
        </p:nvGraphicFramePr>
        <p:xfrm>
          <a:off x="3641221" y="4218214"/>
          <a:ext cx="397379" cy="506186"/>
        </p:xfrm>
        <a:graphic>
          <a:graphicData uri="http://schemas.openxmlformats.org/presentationml/2006/ole">
            <p:oleObj spid="_x0000_s34821" name="Equation" r:id="rId6" imgW="126720" imgH="139680" progId="Equation.3">
              <p:embed/>
            </p:oleObj>
          </a:graphicData>
        </a:graphic>
      </p:graphicFrame>
      <p:graphicFrame>
        <p:nvGraphicFramePr>
          <p:cNvPr id="34822" name="Object 6"/>
          <p:cNvGraphicFramePr>
            <a:graphicFrameLocks noChangeAspect="1"/>
          </p:cNvGraphicFramePr>
          <p:nvPr/>
        </p:nvGraphicFramePr>
        <p:xfrm>
          <a:off x="5715000" y="1498600"/>
          <a:ext cx="1600200" cy="558800"/>
        </p:xfrm>
        <a:graphic>
          <a:graphicData uri="http://schemas.openxmlformats.org/presentationml/2006/ole">
            <p:oleObj spid="_x0000_s34822" name="Equation" r:id="rId7" imgW="419040" imgH="139680" progId="Equation.3">
              <p:embed/>
            </p:oleObj>
          </a:graphicData>
        </a:graphic>
      </p:graphicFrame>
      <p:graphicFrame>
        <p:nvGraphicFramePr>
          <p:cNvPr id="34823" name="Object 7"/>
          <p:cNvGraphicFramePr>
            <a:graphicFrameLocks noChangeAspect="1"/>
          </p:cNvGraphicFramePr>
          <p:nvPr/>
        </p:nvGraphicFramePr>
        <p:xfrm>
          <a:off x="7315200" y="2362200"/>
          <a:ext cx="1295400" cy="711200"/>
        </p:xfrm>
        <a:graphic>
          <a:graphicData uri="http://schemas.openxmlformats.org/presentationml/2006/ole">
            <p:oleObj spid="_x0000_s34823" name="Equation" r:id="rId8" imgW="419040" imgH="177480" progId="Equation.3">
              <p:embed/>
            </p:oleObj>
          </a:graphicData>
        </a:graphic>
      </p:graphicFrame>
      <p:graphicFrame>
        <p:nvGraphicFramePr>
          <p:cNvPr id="34824" name="Object 8"/>
          <p:cNvGraphicFramePr>
            <a:graphicFrameLocks noChangeAspect="1"/>
          </p:cNvGraphicFramePr>
          <p:nvPr/>
        </p:nvGraphicFramePr>
        <p:xfrm>
          <a:off x="7159625" y="3505200"/>
          <a:ext cx="1679575" cy="1524000"/>
        </p:xfrm>
        <a:graphic>
          <a:graphicData uri="http://schemas.openxmlformats.org/presentationml/2006/ole">
            <p:oleObj spid="_x0000_s34824" name="Equation" r:id="rId9" imgW="469800" imgH="393480" progId="Equation.3">
              <p:embed/>
            </p:oleObj>
          </a:graphicData>
        </a:graphic>
      </p:graphicFrame>
      <p:graphicFrame>
        <p:nvGraphicFramePr>
          <p:cNvPr id="34825" name="Object 9"/>
          <p:cNvGraphicFramePr>
            <a:graphicFrameLocks noChangeAspect="1"/>
          </p:cNvGraphicFramePr>
          <p:nvPr/>
        </p:nvGraphicFramePr>
        <p:xfrm>
          <a:off x="7505700" y="5511800"/>
          <a:ext cx="1104900" cy="736600"/>
        </p:xfrm>
        <a:graphic>
          <a:graphicData uri="http://schemas.openxmlformats.org/presentationml/2006/ole">
            <p:oleObj spid="_x0000_s34825" name="Equation" r:id="rId10" imgW="355320" imgH="177480" progId="Equation.3">
              <p:embed/>
            </p:oleObj>
          </a:graphicData>
        </a:graphic>
      </p:graphicFrame>
      <p:sp>
        <p:nvSpPr>
          <p:cNvPr id="14" name="TextBox 13"/>
          <p:cNvSpPr txBox="1"/>
          <p:nvPr/>
        </p:nvSpPr>
        <p:spPr>
          <a:xfrm>
            <a:off x="6629400" y="2438400"/>
            <a:ext cx="685800" cy="523220"/>
          </a:xfrm>
          <a:prstGeom prst="rect">
            <a:avLst/>
          </a:prstGeom>
          <a:noFill/>
        </p:spPr>
        <p:txBody>
          <a:bodyPr wrap="square" rtlCol="0">
            <a:spAutoFit/>
          </a:bodyPr>
          <a:lstStyle/>
          <a:p>
            <a:r>
              <a:rPr lang="en-US" sz="2800" dirty="0" err="1" smtClean="0">
                <a:solidFill>
                  <a:srgbClr val="FF6600"/>
                </a:solidFill>
              </a:rPr>
              <a:t>eg</a:t>
            </a:r>
            <a:r>
              <a:rPr lang="en-US" sz="2800" dirty="0" smtClean="0">
                <a:solidFill>
                  <a:srgbClr val="FF6600"/>
                </a:solidFill>
              </a:rPr>
              <a:t>.</a:t>
            </a:r>
            <a:endParaRPr lang="en-US" sz="2800" dirty="0">
              <a:solidFill>
                <a:srgbClr val="FF6600"/>
              </a:solidFill>
            </a:endParaRPr>
          </a:p>
        </p:txBody>
      </p:sp>
      <p:sp>
        <p:nvSpPr>
          <p:cNvPr id="15" name="TextBox 14"/>
          <p:cNvSpPr txBox="1"/>
          <p:nvPr/>
        </p:nvSpPr>
        <p:spPr>
          <a:xfrm>
            <a:off x="6629400" y="3972580"/>
            <a:ext cx="685800" cy="523220"/>
          </a:xfrm>
          <a:prstGeom prst="rect">
            <a:avLst/>
          </a:prstGeom>
          <a:noFill/>
        </p:spPr>
        <p:txBody>
          <a:bodyPr wrap="square" rtlCol="0">
            <a:spAutoFit/>
          </a:bodyPr>
          <a:lstStyle/>
          <a:p>
            <a:r>
              <a:rPr lang="en-US" sz="2800" dirty="0" err="1" smtClean="0">
                <a:solidFill>
                  <a:srgbClr val="FF6600"/>
                </a:solidFill>
              </a:rPr>
              <a:t>eg</a:t>
            </a:r>
            <a:r>
              <a:rPr lang="en-US" sz="2800" dirty="0" smtClean="0">
                <a:solidFill>
                  <a:srgbClr val="FF6600"/>
                </a:solidFill>
              </a:rPr>
              <a:t>.</a:t>
            </a:r>
            <a:endParaRPr lang="en-US" sz="2800" dirty="0">
              <a:solidFill>
                <a:srgbClr val="FF6600"/>
              </a:solidFill>
            </a:endParaRPr>
          </a:p>
        </p:txBody>
      </p:sp>
      <p:sp>
        <p:nvSpPr>
          <p:cNvPr id="16" name="TextBox 15"/>
          <p:cNvSpPr txBox="1"/>
          <p:nvPr/>
        </p:nvSpPr>
        <p:spPr>
          <a:xfrm>
            <a:off x="6629400" y="5648980"/>
            <a:ext cx="685800" cy="523220"/>
          </a:xfrm>
          <a:prstGeom prst="rect">
            <a:avLst/>
          </a:prstGeom>
          <a:noFill/>
        </p:spPr>
        <p:txBody>
          <a:bodyPr wrap="square" rtlCol="0">
            <a:spAutoFit/>
          </a:bodyPr>
          <a:lstStyle/>
          <a:p>
            <a:r>
              <a:rPr lang="en-US" sz="2800" dirty="0" err="1" smtClean="0">
                <a:solidFill>
                  <a:srgbClr val="FF6600"/>
                </a:solidFill>
              </a:rPr>
              <a:t>eg</a:t>
            </a:r>
            <a:r>
              <a:rPr lang="en-US" sz="2800" dirty="0" smtClean="0">
                <a:solidFill>
                  <a:srgbClr val="FF6600"/>
                </a:solidFill>
              </a:rPr>
              <a:t>.</a:t>
            </a:r>
            <a:endParaRPr lang="en-US" sz="2800" dirty="0">
              <a:solidFill>
                <a:srgbClr val="FF6600"/>
              </a:solidFill>
            </a:endParaRPr>
          </a:p>
        </p:txBody>
      </p:sp>
      <p:sp>
        <p:nvSpPr>
          <p:cNvPr id="17" name="TextBox 1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34823"/>
                                        </p:tgtEl>
                                        <p:attrNameLst>
                                          <p:attrName>style.visibility</p:attrName>
                                        </p:attrNameLst>
                                      </p:cBhvr>
                                      <p:to>
                                        <p:strVal val="visible"/>
                                      </p:to>
                                    </p:set>
                                    <p:animEffect transition="in" filter="dissolve">
                                      <p:cBhvr>
                                        <p:cTn id="15" dur="2000"/>
                                        <p:tgtEl>
                                          <p:spTgt spid="34823"/>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dissolve">
                                      <p:cBhvr>
                                        <p:cTn id="18" dur="1000"/>
                                        <p:tgtEl>
                                          <p:spTgt spid="14"/>
                                        </p:tgtEl>
                                      </p:cBhvr>
                                    </p:animEffect>
                                  </p:childTnLst>
                                </p:cTn>
                              </p:par>
                            </p:childTnLst>
                          </p:cTn>
                        </p:par>
                      </p:childTnLst>
                    </p:cTn>
                  </p:par>
                  <p:par>
                    <p:cTn id="19" fill="hold">
                      <p:stCondLst>
                        <p:cond delay="indefinite"/>
                      </p:stCondLst>
                      <p:childTnLst>
                        <p:par>
                          <p:cTn id="20" fill="hold">
                            <p:stCondLst>
                              <p:cond delay="0"/>
                            </p:stCondLst>
                            <p:childTnLst>
                              <p:par>
                                <p:cTn id="21" presetID="14" presetClass="entr" presetSubtype="1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randombar(horizontal)">
                                      <p:cBhvr>
                                        <p:cTn id="23" dur="2000"/>
                                        <p:tgtEl>
                                          <p:spTgt spid="10"/>
                                        </p:tgtEl>
                                      </p:cBhvr>
                                    </p:animEffect>
                                  </p:childTnLst>
                                </p:cTn>
                              </p:par>
                              <p:par>
                                <p:cTn id="24" presetID="14" presetClass="entr" presetSubtype="10"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randombar(horizontal)">
                                      <p:cBhvr>
                                        <p:cTn id="26" dur="20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randombar(horizontal)">
                                      <p:cBhvr>
                                        <p:cTn id="31" dur="2000"/>
                                        <p:tgtEl>
                                          <p:spTgt spid="6"/>
                                        </p:tgtEl>
                                      </p:cBhvr>
                                    </p:animEffect>
                                  </p:childTnLst>
                                </p:cTn>
                              </p:par>
                            </p:childTnLst>
                          </p:cTn>
                        </p:par>
                      </p:childTnLst>
                    </p:cTn>
                  </p:par>
                  <p:par>
                    <p:cTn id="32" fill="hold">
                      <p:stCondLst>
                        <p:cond delay="indefinite"/>
                      </p:stCondLst>
                      <p:childTnLst>
                        <p:par>
                          <p:cTn id="33" fill="hold">
                            <p:stCondLst>
                              <p:cond delay="0"/>
                            </p:stCondLst>
                            <p:childTnLst>
                              <p:par>
                                <p:cTn id="34" presetID="9" presetClass="entr" presetSubtype="0" fill="hold" nodeType="clickEffect">
                                  <p:stCondLst>
                                    <p:cond delay="0"/>
                                  </p:stCondLst>
                                  <p:childTnLst>
                                    <p:set>
                                      <p:cBhvr>
                                        <p:cTn id="35" dur="1" fill="hold">
                                          <p:stCondLst>
                                            <p:cond delay="0"/>
                                          </p:stCondLst>
                                        </p:cTn>
                                        <p:tgtEl>
                                          <p:spTgt spid="34824"/>
                                        </p:tgtEl>
                                        <p:attrNameLst>
                                          <p:attrName>style.visibility</p:attrName>
                                        </p:attrNameLst>
                                      </p:cBhvr>
                                      <p:to>
                                        <p:strVal val="visible"/>
                                      </p:to>
                                    </p:set>
                                    <p:animEffect transition="in" filter="dissolve">
                                      <p:cBhvr>
                                        <p:cTn id="36" dur="2000"/>
                                        <p:tgtEl>
                                          <p:spTgt spid="34824"/>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dissolve">
                                      <p:cBhvr>
                                        <p:cTn id="39" dur="1000"/>
                                        <p:tgtEl>
                                          <p:spTgt spid="15"/>
                                        </p:tgtEl>
                                      </p:cBhvr>
                                    </p:animEffect>
                                  </p:childTnLst>
                                </p:cTn>
                              </p:par>
                            </p:childTnLst>
                          </p:cTn>
                        </p:par>
                      </p:childTnLst>
                    </p:cTn>
                  </p:par>
                  <p:par>
                    <p:cTn id="40" fill="hold">
                      <p:stCondLst>
                        <p:cond delay="indefinite"/>
                      </p:stCondLst>
                      <p:childTnLst>
                        <p:par>
                          <p:cTn id="41" fill="hold">
                            <p:stCondLst>
                              <p:cond delay="0"/>
                            </p:stCondLst>
                            <p:childTnLst>
                              <p:par>
                                <p:cTn id="42" presetID="18" presetClass="entr" presetSubtype="12" fill="hold" nodeType="clickEffect">
                                  <p:stCondLst>
                                    <p:cond delay="0"/>
                                  </p:stCondLst>
                                  <p:childTnLst>
                                    <p:set>
                                      <p:cBhvr>
                                        <p:cTn id="43" dur="1" fill="hold">
                                          <p:stCondLst>
                                            <p:cond delay="0"/>
                                          </p:stCondLst>
                                        </p:cTn>
                                        <p:tgtEl>
                                          <p:spTgt spid="7"/>
                                        </p:tgtEl>
                                        <p:attrNameLst>
                                          <p:attrName>style.visibility</p:attrName>
                                        </p:attrNameLst>
                                      </p:cBhvr>
                                      <p:to>
                                        <p:strVal val="visible"/>
                                      </p:to>
                                    </p:set>
                                    <p:animEffect transition="in" filter="strips(downLeft)">
                                      <p:cBhvr>
                                        <p:cTn id="44" dur="1000"/>
                                        <p:tgtEl>
                                          <p:spTgt spid="7"/>
                                        </p:tgtEl>
                                      </p:cBhvr>
                                    </p:animEffect>
                                  </p:childTnLst>
                                </p:cTn>
                              </p:par>
                              <p:par>
                                <p:cTn id="45" presetID="18" presetClass="entr" presetSubtype="12" fill="hold" grpId="0" nodeType="with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strips(downLeft)">
                                      <p:cBhvr>
                                        <p:cTn id="47" dur="10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ntr" presetSubtype="0" fill="hold" nodeType="clickEffect">
                                  <p:stCondLst>
                                    <p:cond delay="0"/>
                                  </p:stCondLst>
                                  <p:childTnLst>
                                    <p:set>
                                      <p:cBhvr>
                                        <p:cTn id="51" dur="1" fill="hold">
                                          <p:stCondLst>
                                            <p:cond delay="0"/>
                                          </p:stCondLst>
                                        </p:cTn>
                                        <p:tgtEl>
                                          <p:spTgt spid="34825"/>
                                        </p:tgtEl>
                                        <p:attrNameLst>
                                          <p:attrName>style.visibility</p:attrName>
                                        </p:attrNameLst>
                                      </p:cBhvr>
                                      <p:to>
                                        <p:strVal val="visible"/>
                                      </p:to>
                                    </p:set>
                                    <p:animEffect transition="in" filter="dissolve">
                                      <p:cBhvr>
                                        <p:cTn id="52" dur="2000"/>
                                        <p:tgtEl>
                                          <p:spTgt spid="34825"/>
                                        </p:tgtEl>
                                      </p:cBhvr>
                                    </p:animEffect>
                                  </p:childTnLst>
                                </p:cTn>
                              </p:par>
                              <p:par>
                                <p:cTn id="53" presetID="9"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dissolve">
                                      <p:cBhvr>
                                        <p:cTn id="55"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1</a:t>
            </a:r>
            <a:endParaRPr lang="en-US" dirty="0"/>
          </a:p>
        </p:txBody>
      </p:sp>
      <p:graphicFrame>
        <p:nvGraphicFramePr>
          <p:cNvPr id="5" name="Object 4"/>
          <p:cNvGraphicFramePr>
            <a:graphicFrameLocks noChangeAspect="1"/>
          </p:cNvGraphicFramePr>
          <p:nvPr/>
        </p:nvGraphicFramePr>
        <p:xfrm>
          <a:off x="4872038" y="2209800"/>
          <a:ext cx="1609725" cy="711200"/>
        </p:xfrm>
        <a:graphic>
          <a:graphicData uri="http://schemas.openxmlformats.org/presentationml/2006/ole">
            <p:oleObj spid="_x0000_s36866" name="Equation" r:id="rId3" imgW="520560" imgH="177480" progId="Equation.3">
              <p:embed/>
            </p:oleObj>
          </a:graphicData>
        </a:graphic>
      </p:graphicFrame>
      <p:graphicFrame>
        <p:nvGraphicFramePr>
          <p:cNvPr id="6" name="Object 5"/>
          <p:cNvGraphicFramePr>
            <a:graphicFrameLocks noChangeAspect="1"/>
          </p:cNvGraphicFramePr>
          <p:nvPr/>
        </p:nvGraphicFramePr>
        <p:xfrm>
          <a:off x="4749801" y="3200400"/>
          <a:ext cx="2032000" cy="1483437"/>
        </p:xfrm>
        <a:graphic>
          <a:graphicData uri="http://schemas.openxmlformats.org/presentationml/2006/ole">
            <p:oleObj spid="_x0000_s36867" name="Equation" r:id="rId4" imgW="583920" imgH="393480" progId="Equation.3">
              <p:embed/>
            </p:oleObj>
          </a:graphicData>
        </a:graphic>
      </p:graphicFrame>
      <p:graphicFrame>
        <p:nvGraphicFramePr>
          <p:cNvPr id="7" name="Object 6"/>
          <p:cNvGraphicFramePr>
            <a:graphicFrameLocks noChangeAspect="1"/>
          </p:cNvGraphicFramePr>
          <p:nvPr/>
        </p:nvGraphicFramePr>
        <p:xfrm>
          <a:off x="4800600" y="4724400"/>
          <a:ext cx="2286000" cy="1600823"/>
        </p:xfrm>
        <a:graphic>
          <a:graphicData uri="http://schemas.openxmlformats.org/presentationml/2006/ole">
            <p:oleObj spid="_x0000_s36868" name="Equation" r:id="rId5" imgW="482400" imgH="393480" progId="Equation.3">
              <p:embed/>
            </p:oleObj>
          </a:graphicData>
        </a:graphic>
      </p:graphicFrame>
      <p:sp>
        <p:nvSpPr>
          <p:cNvPr id="9" name="TextBox 8"/>
          <p:cNvSpPr txBox="1"/>
          <p:nvPr/>
        </p:nvSpPr>
        <p:spPr>
          <a:xfrm>
            <a:off x="838200" y="2250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418582"/>
            <a:ext cx="3581400" cy="1077218"/>
          </a:xfrm>
          <a:prstGeom prst="rect">
            <a:avLst/>
          </a:prstGeom>
          <a:noFill/>
        </p:spPr>
        <p:txBody>
          <a:bodyPr wrap="square" rtlCol="0">
            <a:spAutoFit/>
          </a:bodyPr>
          <a:lstStyle/>
          <a:p>
            <a:r>
              <a:rPr lang="en-US" sz="3200" dirty="0" smtClean="0">
                <a:latin typeface="+mj-lt"/>
              </a:rPr>
              <a:t>Divide both sides of the equation by 2</a:t>
            </a:r>
            <a:endParaRPr lang="en-US" sz="3200" dirty="0">
              <a:latin typeface="+mj-lt"/>
            </a:endParaRPr>
          </a:p>
        </p:txBody>
      </p:sp>
      <p:sp>
        <p:nvSpPr>
          <p:cNvPr id="11" name="TextBox 10"/>
          <p:cNvSpPr txBox="1"/>
          <p:nvPr/>
        </p:nvSpPr>
        <p:spPr>
          <a:xfrm>
            <a:off x="1524000" y="5282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2" name="TextBox 1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1000"/>
                                        <p:tgtEl>
                                          <p:spTgt spid="7"/>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Left)">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a:t>
            </a:r>
            <a:endParaRPr lang="en-US" dirty="0"/>
          </a:p>
        </p:txBody>
      </p:sp>
      <p:graphicFrame>
        <p:nvGraphicFramePr>
          <p:cNvPr id="5" name="Object 4"/>
          <p:cNvGraphicFramePr>
            <a:graphicFrameLocks noChangeAspect="1"/>
          </p:cNvGraphicFramePr>
          <p:nvPr/>
        </p:nvGraphicFramePr>
        <p:xfrm>
          <a:off x="4872038" y="2238176"/>
          <a:ext cx="2062162" cy="682823"/>
        </p:xfrm>
        <a:graphic>
          <a:graphicData uri="http://schemas.openxmlformats.org/presentationml/2006/ole">
            <p:oleObj spid="_x0000_s37890" name="Equation" r:id="rId3" imgW="520560" imgH="177480" progId="Equation.3">
              <p:embed/>
            </p:oleObj>
          </a:graphicData>
        </a:graphic>
      </p:graphicFrame>
      <p:graphicFrame>
        <p:nvGraphicFramePr>
          <p:cNvPr id="6" name="Object 5"/>
          <p:cNvGraphicFramePr>
            <a:graphicFrameLocks noChangeAspect="1"/>
          </p:cNvGraphicFramePr>
          <p:nvPr/>
        </p:nvGraphicFramePr>
        <p:xfrm>
          <a:off x="4725988" y="3352800"/>
          <a:ext cx="2284412" cy="1219200"/>
        </p:xfrm>
        <a:graphic>
          <a:graphicData uri="http://schemas.openxmlformats.org/presentationml/2006/ole">
            <p:oleObj spid="_x0000_s37891" name="Equation" r:id="rId4" imgW="596880" imgH="393480" progId="Equation.3">
              <p:embed/>
            </p:oleObj>
          </a:graphicData>
        </a:graphic>
      </p:graphicFrame>
      <p:graphicFrame>
        <p:nvGraphicFramePr>
          <p:cNvPr id="7" name="Object 6"/>
          <p:cNvGraphicFramePr>
            <a:graphicFrameLocks noChangeAspect="1"/>
          </p:cNvGraphicFramePr>
          <p:nvPr/>
        </p:nvGraphicFramePr>
        <p:xfrm>
          <a:off x="4953000" y="5257800"/>
          <a:ext cx="1981200" cy="685800"/>
        </p:xfrm>
        <a:graphic>
          <a:graphicData uri="http://schemas.openxmlformats.org/presentationml/2006/ole">
            <p:oleObj spid="_x0000_s37892" name="Equation" r:id="rId5" imgW="507960" imgH="177480" progId="Equation.3">
              <p:embed/>
            </p:oleObj>
          </a:graphicData>
        </a:graphic>
      </p:graphicFrame>
      <p:sp>
        <p:nvSpPr>
          <p:cNvPr id="9" name="TextBox 8"/>
          <p:cNvSpPr txBox="1"/>
          <p:nvPr/>
        </p:nvSpPr>
        <p:spPr>
          <a:xfrm>
            <a:off x="838200" y="22507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418582"/>
            <a:ext cx="3581400" cy="1077218"/>
          </a:xfrm>
          <a:prstGeom prst="rect">
            <a:avLst/>
          </a:prstGeom>
          <a:noFill/>
        </p:spPr>
        <p:txBody>
          <a:bodyPr wrap="square" rtlCol="0">
            <a:spAutoFit/>
          </a:bodyPr>
          <a:lstStyle/>
          <a:p>
            <a:r>
              <a:rPr lang="en-US" sz="3200" dirty="0" smtClean="0">
                <a:latin typeface="+mj-lt"/>
              </a:rPr>
              <a:t>Divide both sides of the equation by −1</a:t>
            </a:r>
            <a:endParaRPr lang="en-US" sz="3200" dirty="0">
              <a:latin typeface="+mj-lt"/>
            </a:endParaRPr>
          </a:p>
        </p:txBody>
      </p:sp>
      <p:sp>
        <p:nvSpPr>
          <p:cNvPr id="11" name="TextBox 10"/>
          <p:cNvSpPr txBox="1"/>
          <p:nvPr/>
        </p:nvSpPr>
        <p:spPr>
          <a:xfrm>
            <a:off x="1524000" y="5282625"/>
            <a:ext cx="1828800"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sp>
        <p:nvSpPr>
          <p:cNvPr id="12" name="TextBox 11"/>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2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ntr" presetSubtype="10"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randombar(horizontal)">
                                      <p:cBhvr>
                                        <p:cTn id="20" dur="2000"/>
                                        <p:tgtEl>
                                          <p:spTgt spid="6"/>
                                        </p:tgtEl>
                                      </p:cBhvr>
                                    </p:animEffect>
                                  </p:childTnLst>
                                </p:cTn>
                              </p:par>
                            </p:childTnLst>
                          </p:cTn>
                        </p:par>
                      </p:childTnLst>
                    </p:cTn>
                  </p:par>
                  <p:par>
                    <p:cTn id="21" fill="hold">
                      <p:stCondLst>
                        <p:cond delay="indefinite"/>
                      </p:stCondLst>
                      <p:childTnLst>
                        <p:par>
                          <p:cTn id="22" fill="hold">
                            <p:stCondLst>
                              <p:cond delay="0"/>
                            </p:stCondLst>
                            <p:childTnLst>
                              <p:par>
                                <p:cTn id="23" presetID="18" presetClass="entr" presetSubtype="12" fill="hold"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strips(downLeft)">
                                      <p:cBhvr>
                                        <p:cTn id="25" dur="1000"/>
                                        <p:tgtEl>
                                          <p:spTgt spid="7"/>
                                        </p:tgtEl>
                                      </p:cBhvr>
                                    </p:animEffect>
                                  </p:childTnLst>
                                </p:cTn>
                              </p:par>
                              <p:par>
                                <p:cTn id="26" presetID="18" presetClass="entr" presetSubtype="12" fill="hold" grpId="0" nodeType="with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strips(downLeft)">
                                      <p:cBhvr>
                                        <p:cTn id="28"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normAutofit/>
          </a:bodyPr>
          <a:lstStyle/>
          <a:p>
            <a:r>
              <a:rPr lang="en-US" dirty="0" smtClean="0"/>
              <a:t>Grouping like terms</a:t>
            </a:r>
            <a:endParaRPr lang="en-US" dirty="0"/>
          </a:p>
        </p:txBody>
      </p:sp>
      <p:graphicFrame>
        <p:nvGraphicFramePr>
          <p:cNvPr id="5" name="Object 4"/>
          <p:cNvGraphicFramePr>
            <a:graphicFrameLocks noChangeAspect="1"/>
          </p:cNvGraphicFramePr>
          <p:nvPr/>
        </p:nvGraphicFramePr>
        <p:xfrm>
          <a:off x="5105400" y="1676400"/>
          <a:ext cx="2236788" cy="711200"/>
        </p:xfrm>
        <a:graphic>
          <a:graphicData uri="http://schemas.openxmlformats.org/presentationml/2006/ole">
            <p:oleObj spid="_x0000_s39938" name="Equation" r:id="rId3" imgW="723600" imgH="177480" progId="Equation.3">
              <p:embed/>
            </p:oleObj>
          </a:graphicData>
        </a:graphic>
      </p:graphicFrame>
      <p:graphicFrame>
        <p:nvGraphicFramePr>
          <p:cNvPr id="6" name="Object 5"/>
          <p:cNvGraphicFramePr>
            <a:graphicFrameLocks noChangeAspect="1"/>
          </p:cNvGraphicFramePr>
          <p:nvPr/>
        </p:nvGraphicFramePr>
        <p:xfrm>
          <a:off x="5105400" y="3886200"/>
          <a:ext cx="1724025" cy="1219200"/>
        </p:xfrm>
        <a:graphic>
          <a:graphicData uri="http://schemas.openxmlformats.org/presentationml/2006/ole">
            <p:oleObj spid="_x0000_s39939" name="Equation" r:id="rId4" imgW="482400" imgH="393480" progId="Equation.3">
              <p:embed/>
            </p:oleObj>
          </a:graphicData>
        </a:graphic>
      </p:graphicFrame>
      <p:graphicFrame>
        <p:nvGraphicFramePr>
          <p:cNvPr id="7" name="Object 6"/>
          <p:cNvGraphicFramePr>
            <a:graphicFrameLocks noChangeAspect="1"/>
          </p:cNvGraphicFramePr>
          <p:nvPr/>
        </p:nvGraphicFramePr>
        <p:xfrm>
          <a:off x="5202258" y="5334000"/>
          <a:ext cx="1884342" cy="1174750"/>
        </p:xfrm>
        <a:graphic>
          <a:graphicData uri="http://schemas.openxmlformats.org/presentationml/2006/ole">
            <p:oleObj spid="_x0000_s39940" name="Equation" r:id="rId5" imgW="380880" imgH="393480" progId="Equation.3">
              <p:embed/>
            </p:oleObj>
          </a:graphicData>
        </a:graphic>
      </p:graphicFrame>
      <p:sp>
        <p:nvSpPr>
          <p:cNvPr id="9" name="TextBox 8"/>
          <p:cNvSpPr txBox="1"/>
          <p:nvPr/>
        </p:nvSpPr>
        <p:spPr>
          <a:xfrm>
            <a:off x="838200" y="17173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838200" y="3962400"/>
            <a:ext cx="3581400" cy="1077218"/>
          </a:xfrm>
          <a:prstGeom prst="rect">
            <a:avLst/>
          </a:prstGeom>
          <a:noFill/>
        </p:spPr>
        <p:txBody>
          <a:bodyPr wrap="square" rtlCol="0">
            <a:spAutoFit/>
          </a:bodyPr>
          <a:lstStyle/>
          <a:p>
            <a:r>
              <a:rPr lang="en-US" sz="3200" dirty="0" smtClean="0">
                <a:latin typeface="+mj-lt"/>
              </a:rPr>
              <a:t>Divide both sides of the equation by 2</a:t>
            </a:r>
            <a:endParaRPr lang="en-US" sz="3200" dirty="0">
              <a:latin typeface="+mj-lt"/>
            </a:endParaRPr>
          </a:p>
        </p:txBody>
      </p:sp>
      <p:sp>
        <p:nvSpPr>
          <p:cNvPr id="11" name="TextBox 10"/>
          <p:cNvSpPr txBox="1"/>
          <p:nvPr/>
        </p:nvSpPr>
        <p:spPr>
          <a:xfrm>
            <a:off x="1371600" y="5666176"/>
            <a:ext cx="2532372"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4" name="Object 13"/>
          <p:cNvGraphicFramePr>
            <a:graphicFrameLocks noChangeAspect="1"/>
          </p:cNvGraphicFramePr>
          <p:nvPr/>
        </p:nvGraphicFramePr>
        <p:xfrm>
          <a:off x="5173663" y="2855913"/>
          <a:ext cx="1543050" cy="687387"/>
        </p:xfrm>
        <a:graphic>
          <a:graphicData uri="http://schemas.openxmlformats.org/presentationml/2006/ole">
            <p:oleObj spid="_x0000_s39942" name="Equation" r:id="rId6" imgW="431640" imgH="177480" progId="Equation.3">
              <p:embed/>
            </p:oleObj>
          </a:graphicData>
        </a:graphic>
      </p:graphicFrame>
      <p:graphicFrame>
        <p:nvGraphicFramePr>
          <p:cNvPr id="16" name="Object 15"/>
          <p:cNvGraphicFramePr>
            <a:graphicFrameLocks noChangeAspect="1"/>
          </p:cNvGraphicFramePr>
          <p:nvPr/>
        </p:nvGraphicFramePr>
        <p:xfrm>
          <a:off x="4952999" y="2286000"/>
          <a:ext cx="609601" cy="457200"/>
        </p:xfrm>
        <a:graphic>
          <a:graphicData uri="http://schemas.openxmlformats.org/presentationml/2006/ole">
            <p:oleObj spid="_x0000_s39943" name="Equation" r:id="rId7" imgW="317160" imgH="177480" progId="Equation.3">
              <p:embed/>
            </p:oleObj>
          </a:graphicData>
        </a:graphic>
      </p:graphicFrame>
      <p:graphicFrame>
        <p:nvGraphicFramePr>
          <p:cNvPr id="39944" name="Object 8"/>
          <p:cNvGraphicFramePr>
            <a:graphicFrameLocks noChangeAspect="1"/>
          </p:cNvGraphicFramePr>
          <p:nvPr/>
        </p:nvGraphicFramePr>
        <p:xfrm>
          <a:off x="6019800" y="2286000"/>
          <a:ext cx="609600" cy="457200"/>
        </p:xfrm>
        <a:graphic>
          <a:graphicData uri="http://schemas.openxmlformats.org/presentationml/2006/ole">
            <p:oleObj spid="_x0000_s39944" name="Equation" r:id="rId8" imgW="317160" imgH="177480" progId="Equation.3">
              <p:embed/>
            </p:oleObj>
          </a:graphicData>
        </a:graphic>
      </p:graphicFrame>
      <p:cxnSp>
        <p:nvCxnSpPr>
          <p:cNvPr id="18" name="Straight Connector 17"/>
          <p:cNvCxnSpPr/>
          <p:nvPr/>
        </p:nvCxnSpPr>
        <p:spPr>
          <a:xfrm>
            <a:off x="4724400" y="27432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9944"/>
                                        </p:tgtEl>
                                        <p:attrNameLst>
                                          <p:attrName>style.visibility</p:attrName>
                                        </p:attrNameLst>
                                      </p:cBhvr>
                                      <p:to>
                                        <p:strVal val="visible"/>
                                      </p:to>
                                    </p:set>
                                    <p:animEffect transition="in" filter="circle(in)">
                                      <p:cBhvr>
                                        <p:cTn id="15" dur="2000"/>
                                        <p:tgtEl>
                                          <p:spTgt spid="39944"/>
                                        </p:tgtEl>
                                      </p:cBhvr>
                                    </p:animEffect>
                                  </p:childTnLst>
                                </p:cTn>
                              </p:par>
                              <p:par>
                                <p:cTn id="16" presetID="6" presetClass="entr" presetSubtype="16" fill="hold" nodeType="withEffect">
                                  <p:stCondLst>
                                    <p:cond delay="0"/>
                                  </p:stCondLst>
                                  <p:childTnLst>
                                    <p:set>
                                      <p:cBhvr>
                                        <p:cTn id="17" dur="1" fill="hold">
                                          <p:stCondLst>
                                            <p:cond delay="0"/>
                                          </p:stCondLst>
                                        </p:cTn>
                                        <p:tgtEl>
                                          <p:spTgt spid="16"/>
                                        </p:tgtEl>
                                        <p:attrNameLst>
                                          <p:attrName>style.visibility</p:attrName>
                                        </p:attrNameLst>
                                      </p:cBhvr>
                                      <p:to>
                                        <p:strVal val="visible"/>
                                      </p:to>
                                    </p:set>
                                    <p:animEffect transition="in" filter="circle(in)">
                                      <p:cBhvr>
                                        <p:cTn id="18" dur="2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18" presetClass="entr" presetSubtype="6" fill="hold" nodeType="click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strips(downRight)">
                                      <p:cBhvr>
                                        <p:cTn id="23" dur="500"/>
                                        <p:tgtEl>
                                          <p:spTgt spid="18"/>
                                        </p:tgtEl>
                                      </p:cBhvr>
                                    </p:animEffect>
                                  </p:childTnLst>
                                </p:cTn>
                              </p:par>
                            </p:childTnLst>
                          </p:cTn>
                        </p:par>
                      </p:childTnLst>
                    </p:cTn>
                  </p:par>
                  <p:par>
                    <p:cTn id="24" fill="hold">
                      <p:stCondLst>
                        <p:cond delay="indefinite"/>
                      </p:stCondLst>
                      <p:childTnLst>
                        <p:par>
                          <p:cTn id="25" fill="hold">
                            <p:stCondLst>
                              <p:cond delay="0"/>
                            </p:stCondLst>
                            <p:childTnLst>
                              <p:par>
                                <p:cTn id="26" presetID="14" presetClass="entr" presetSubtype="10" fill="hold" nodeType="click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randombar(horizontal)">
                                      <p:cBhvr>
                                        <p:cTn id="28" dur="2000"/>
                                        <p:tgtEl>
                                          <p:spTgt spid="14"/>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grpId="0" nodeType="click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randombar(horizontal)">
                                      <p:cBhvr>
                                        <p:cTn id="33" dur="2000"/>
                                        <p:tgtEl>
                                          <p:spTgt spid="10"/>
                                        </p:tgtEl>
                                      </p:cBhvr>
                                    </p:animEffect>
                                  </p:childTnLst>
                                </p:cTn>
                              </p:par>
                            </p:childTnLst>
                          </p:cTn>
                        </p:par>
                      </p:childTnLst>
                    </p:cTn>
                  </p:par>
                  <p:par>
                    <p:cTn id="34" fill="hold">
                      <p:stCondLst>
                        <p:cond delay="indefinite"/>
                      </p:stCondLst>
                      <p:childTnLst>
                        <p:par>
                          <p:cTn id="35" fill="hold">
                            <p:stCondLst>
                              <p:cond delay="0"/>
                            </p:stCondLst>
                            <p:childTnLst>
                              <p:par>
                                <p:cTn id="36" presetID="14" presetClass="entr" presetSubtype="10" fill="hold"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randombar(horizontal)">
                                      <p:cBhvr>
                                        <p:cTn id="38" dur="2000"/>
                                        <p:tgtEl>
                                          <p:spTgt spid="6"/>
                                        </p:tgtEl>
                                      </p:cBhvr>
                                    </p:animEffect>
                                  </p:childTnLst>
                                </p:cTn>
                              </p:par>
                            </p:childTnLst>
                          </p:cTn>
                        </p:par>
                      </p:childTnLst>
                    </p:cTn>
                  </p:par>
                  <p:par>
                    <p:cTn id="39" fill="hold">
                      <p:stCondLst>
                        <p:cond delay="indefinite"/>
                      </p:stCondLst>
                      <p:childTnLst>
                        <p:par>
                          <p:cTn id="40" fill="hold">
                            <p:stCondLst>
                              <p:cond delay="0"/>
                            </p:stCondLst>
                            <p:childTnLst>
                              <p:par>
                                <p:cTn id="41" presetID="18" presetClass="entr" presetSubtype="12" fill="hold"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strips(downLeft)">
                                      <p:cBhvr>
                                        <p:cTn id="43" dur="1000"/>
                                        <p:tgtEl>
                                          <p:spTgt spid="7"/>
                                        </p:tgtEl>
                                      </p:cBhvr>
                                    </p:animEffect>
                                  </p:childTnLst>
                                </p:cTn>
                              </p:par>
                              <p:par>
                                <p:cTn id="44" presetID="18" presetClass="entr" presetSubtype="12"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strips(downLeft)">
                                      <p:cBhvr>
                                        <p:cTn id="4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Grouping like terms</a:t>
            </a:r>
            <a:endParaRPr lang="en-US" dirty="0"/>
          </a:p>
        </p:txBody>
      </p:sp>
      <p:sp>
        <p:nvSpPr>
          <p:cNvPr id="6" name="TextBox 5"/>
          <p:cNvSpPr txBox="1"/>
          <p:nvPr/>
        </p:nvSpPr>
        <p:spPr>
          <a:xfrm>
            <a:off x="457200" y="1447800"/>
            <a:ext cx="8153400" cy="1569660"/>
          </a:xfrm>
          <a:prstGeom prst="rect">
            <a:avLst/>
          </a:prstGeom>
          <a:noFill/>
        </p:spPr>
        <p:txBody>
          <a:bodyPr wrap="square" rtlCol="0">
            <a:spAutoFit/>
          </a:bodyPr>
          <a:lstStyle/>
          <a:p>
            <a:pPr>
              <a:buNone/>
            </a:pPr>
            <a:r>
              <a:rPr lang="en-US" sz="2600" dirty="0" smtClean="0">
                <a:latin typeface="+mj-lt"/>
              </a:rPr>
              <a:t>The idea behind “grouping like terms” is to get all of the</a:t>
            </a:r>
          </a:p>
          <a:p>
            <a:pPr>
              <a:buNone/>
            </a:pPr>
            <a:r>
              <a:rPr lang="en-US" sz="2600" dirty="0" smtClean="0">
                <a:latin typeface="+mj-lt"/>
              </a:rPr>
              <a:t>terms involving  </a:t>
            </a:r>
            <a:r>
              <a:rPr lang="en-US" sz="2600" i="1" dirty="0" smtClean="0">
                <a:latin typeface="+mj-lt"/>
              </a:rPr>
              <a:t>x</a:t>
            </a:r>
            <a:r>
              <a:rPr lang="en-US" sz="2600" dirty="0" smtClean="0">
                <a:latin typeface="+mj-lt"/>
              </a:rPr>
              <a:t>  on one side of the equation and all of the constants on the other side of the equation. </a:t>
            </a:r>
          </a:p>
          <a:p>
            <a:endParaRPr lang="en-US" dirty="0"/>
          </a:p>
        </p:txBody>
      </p:sp>
      <p:sp>
        <p:nvSpPr>
          <p:cNvPr id="8" name="TextBox 7"/>
          <p:cNvSpPr txBox="1"/>
          <p:nvPr/>
        </p:nvSpPr>
        <p:spPr>
          <a:xfrm>
            <a:off x="533400" y="2895600"/>
            <a:ext cx="7924800" cy="584775"/>
          </a:xfrm>
          <a:prstGeom prst="rect">
            <a:avLst/>
          </a:prstGeom>
          <a:noFill/>
        </p:spPr>
        <p:txBody>
          <a:bodyPr wrap="square" rtlCol="0">
            <a:spAutoFit/>
          </a:bodyPr>
          <a:lstStyle/>
          <a:p>
            <a:r>
              <a:rPr lang="en-US" sz="3200" dirty="0" smtClean="0">
                <a:latin typeface="+mj-lt"/>
              </a:rPr>
              <a:t>Take the previous problem as an example.</a:t>
            </a:r>
          </a:p>
        </p:txBody>
      </p:sp>
      <p:graphicFrame>
        <p:nvGraphicFramePr>
          <p:cNvPr id="16" name="Object 15"/>
          <p:cNvGraphicFramePr>
            <a:graphicFrameLocks noChangeAspect="1"/>
          </p:cNvGraphicFramePr>
          <p:nvPr/>
        </p:nvGraphicFramePr>
        <p:xfrm>
          <a:off x="5105400" y="3505200"/>
          <a:ext cx="2236788" cy="711200"/>
        </p:xfrm>
        <a:graphic>
          <a:graphicData uri="http://schemas.openxmlformats.org/presentationml/2006/ole">
            <p:oleObj spid="_x0000_s44042" name="Equation" r:id="rId3" imgW="723600" imgH="177480" progId="Equation.3">
              <p:embed/>
            </p:oleObj>
          </a:graphicData>
        </a:graphic>
      </p:graphicFrame>
      <p:sp>
        <p:nvSpPr>
          <p:cNvPr id="17" name="TextBox 16"/>
          <p:cNvSpPr txBox="1"/>
          <p:nvPr/>
        </p:nvSpPr>
        <p:spPr>
          <a:xfrm>
            <a:off x="838200" y="35461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graphicFrame>
        <p:nvGraphicFramePr>
          <p:cNvPr id="18" name="Object 17"/>
          <p:cNvGraphicFramePr>
            <a:graphicFrameLocks noChangeAspect="1"/>
          </p:cNvGraphicFramePr>
          <p:nvPr/>
        </p:nvGraphicFramePr>
        <p:xfrm>
          <a:off x="5173663" y="4684713"/>
          <a:ext cx="1543050" cy="687387"/>
        </p:xfrm>
        <a:graphic>
          <a:graphicData uri="http://schemas.openxmlformats.org/presentationml/2006/ole">
            <p:oleObj spid="_x0000_s44043" name="Equation" r:id="rId4" imgW="431640" imgH="177480" progId="Equation.3">
              <p:embed/>
            </p:oleObj>
          </a:graphicData>
        </a:graphic>
      </p:graphicFrame>
      <p:sp>
        <p:nvSpPr>
          <p:cNvPr id="19" name="TextBox 18"/>
          <p:cNvSpPr txBox="1"/>
          <p:nvPr/>
        </p:nvSpPr>
        <p:spPr>
          <a:xfrm>
            <a:off x="685800" y="4419600"/>
            <a:ext cx="3505200" cy="584775"/>
          </a:xfrm>
          <a:prstGeom prst="rect">
            <a:avLst/>
          </a:prstGeom>
          <a:noFill/>
        </p:spPr>
        <p:txBody>
          <a:bodyPr wrap="square" rtlCol="0">
            <a:spAutoFit/>
          </a:bodyPr>
          <a:lstStyle/>
          <a:p>
            <a:r>
              <a:rPr lang="en-US" sz="3200" dirty="0" smtClean="0">
                <a:latin typeface="+mj-lt"/>
              </a:rPr>
              <a:t>Grouping like terms</a:t>
            </a:r>
            <a:endParaRPr lang="en-US" sz="3200" dirty="0">
              <a:latin typeface="+mj-lt"/>
            </a:endParaRPr>
          </a:p>
        </p:txBody>
      </p:sp>
      <p:graphicFrame>
        <p:nvGraphicFramePr>
          <p:cNvPr id="20" name="Object 19"/>
          <p:cNvGraphicFramePr>
            <a:graphicFrameLocks noChangeAspect="1"/>
          </p:cNvGraphicFramePr>
          <p:nvPr/>
        </p:nvGraphicFramePr>
        <p:xfrm>
          <a:off x="4952999" y="4114800"/>
          <a:ext cx="609601" cy="457200"/>
        </p:xfrm>
        <a:graphic>
          <a:graphicData uri="http://schemas.openxmlformats.org/presentationml/2006/ole">
            <p:oleObj spid="_x0000_s44044" name="Equation" r:id="rId5" imgW="317160" imgH="177480" progId="Equation.3">
              <p:embed/>
            </p:oleObj>
          </a:graphicData>
        </a:graphic>
      </p:graphicFrame>
      <p:graphicFrame>
        <p:nvGraphicFramePr>
          <p:cNvPr id="21" name="Object 8"/>
          <p:cNvGraphicFramePr>
            <a:graphicFrameLocks noChangeAspect="1"/>
          </p:cNvGraphicFramePr>
          <p:nvPr/>
        </p:nvGraphicFramePr>
        <p:xfrm>
          <a:off x="6019800" y="4114800"/>
          <a:ext cx="609600" cy="457200"/>
        </p:xfrm>
        <a:graphic>
          <a:graphicData uri="http://schemas.openxmlformats.org/presentationml/2006/ole">
            <p:oleObj spid="_x0000_s44045" name="Equation" r:id="rId6" imgW="317160" imgH="177480" progId="Equation.3">
              <p:embed/>
            </p:oleObj>
          </a:graphicData>
        </a:graphic>
      </p:graphicFrame>
      <p:cxnSp>
        <p:nvCxnSpPr>
          <p:cNvPr id="22" name="Straight Connector 21"/>
          <p:cNvCxnSpPr/>
          <p:nvPr/>
        </p:nvCxnSpPr>
        <p:spPr>
          <a:xfrm>
            <a:off x="4724400" y="45720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895600" y="5755957"/>
            <a:ext cx="2590800" cy="492443"/>
          </a:xfrm>
          <a:prstGeom prst="rect">
            <a:avLst/>
          </a:prstGeom>
          <a:noFill/>
        </p:spPr>
        <p:txBody>
          <a:bodyPr wrap="square" rtlCol="0">
            <a:spAutoFit/>
          </a:bodyPr>
          <a:lstStyle/>
          <a:p>
            <a:r>
              <a:rPr lang="en-US" sz="2600" dirty="0" smtClean="0">
                <a:solidFill>
                  <a:srgbClr val="00B050"/>
                </a:solidFill>
                <a:latin typeface="+mj-lt"/>
              </a:rPr>
              <a:t>Term involving</a:t>
            </a:r>
            <a:r>
              <a:rPr lang="en-US" dirty="0" smtClean="0"/>
              <a:t> </a:t>
            </a:r>
            <a:endParaRPr lang="en-US" dirty="0"/>
          </a:p>
        </p:txBody>
      </p:sp>
      <p:sp>
        <p:nvSpPr>
          <p:cNvPr id="24" name="TextBox 23"/>
          <p:cNvSpPr txBox="1"/>
          <p:nvPr/>
        </p:nvSpPr>
        <p:spPr>
          <a:xfrm>
            <a:off x="6781800" y="5755957"/>
            <a:ext cx="1676400" cy="492443"/>
          </a:xfrm>
          <a:prstGeom prst="rect">
            <a:avLst/>
          </a:prstGeom>
          <a:noFill/>
        </p:spPr>
        <p:txBody>
          <a:bodyPr wrap="square" rtlCol="0">
            <a:spAutoFit/>
          </a:bodyPr>
          <a:lstStyle/>
          <a:p>
            <a:r>
              <a:rPr lang="en-US" sz="2600" dirty="0" smtClean="0">
                <a:solidFill>
                  <a:srgbClr val="00B050"/>
                </a:solidFill>
                <a:latin typeface="+mj-lt"/>
              </a:rPr>
              <a:t>Constant </a:t>
            </a:r>
            <a:endParaRPr lang="en-US" sz="2600" dirty="0">
              <a:solidFill>
                <a:srgbClr val="00B050"/>
              </a:solidFill>
              <a:latin typeface="+mj-lt"/>
            </a:endParaRPr>
          </a:p>
        </p:txBody>
      </p:sp>
      <p:graphicFrame>
        <p:nvGraphicFramePr>
          <p:cNvPr id="44046" name="Object 14"/>
          <p:cNvGraphicFramePr>
            <a:graphicFrameLocks noChangeAspect="1"/>
          </p:cNvGraphicFramePr>
          <p:nvPr/>
        </p:nvGraphicFramePr>
        <p:xfrm>
          <a:off x="4914363" y="5814157"/>
          <a:ext cx="762000" cy="436563"/>
        </p:xfrm>
        <a:graphic>
          <a:graphicData uri="http://schemas.openxmlformats.org/presentationml/2006/ole">
            <p:oleObj spid="_x0000_s44046" name="Equation" r:id="rId7" imgW="126720" imgH="139680" progId="Equation.3">
              <p:embed/>
            </p:oleObj>
          </a:graphicData>
        </a:graphic>
      </p:graphicFrame>
      <p:cxnSp>
        <p:nvCxnSpPr>
          <p:cNvPr id="26" name="Straight Arrow Connector 25"/>
          <p:cNvCxnSpPr/>
          <p:nvPr/>
        </p:nvCxnSpPr>
        <p:spPr>
          <a:xfrm flipV="1">
            <a:off x="4343400" y="5334000"/>
            <a:ext cx="990600" cy="4572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flipV="1">
            <a:off x="6705600" y="5257800"/>
            <a:ext cx="762000" cy="533400"/>
          </a:xfrm>
          <a:prstGeom prst="straightConnector1">
            <a:avLst/>
          </a:prstGeom>
          <a:ln w="34925">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5" name="Left Brace 24"/>
          <p:cNvSpPr/>
          <p:nvPr/>
        </p:nvSpPr>
        <p:spPr>
          <a:xfrm>
            <a:off x="4114800" y="4114800"/>
            <a:ext cx="381000" cy="1219200"/>
          </a:xfrm>
          <a:prstGeom prst="leftBrace">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7" name="TextBox 26"/>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6"/>
                                        </p:tgtEl>
                                        <p:attrNameLst>
                                          <p:attrName>style.visibility</p:attrName>
                                        </p:attrNameLst>
                                      </p:cBhvr>
                                      <p:to>
                                        <p:strVal val="visible"/>
                                      </p:to>
                                    </p:set>
                                    <p:anim calcmode="discrete" valueType="clr">
                                      <p:cBhvr override="childStyle">
                                        <p:cTn id="7" dur="150"/>
                                        <p:tgtEl>
                                          <p:spTgt spid="6"/>
                                        </p:tgtEl>
                                        <p:attrNameLst>
                                          <p:attrName>style.color</p:attrName>
                                        </p:attrNameLst>
                                      </p:cBhvr>
                                      <p:tavLst>
                                        <p:tav tm="0">
                                          <p:val>
                                            <p:clrVal>
                                              <a:schemeClr val="accent2"/>
                                            </p:clrVal>
                                          </p:val>
                                        </p:tav>
                                        <p:tav tm="50000">
                                          <p:val>
                                            <p:clrVal>
                                              <a:schemeClr val="hlink"/>
                                            </p:clrVal>
                                          </p:val>
                                        </p:tav>
                                      </p:tavLst>
                                    </p:anim>
                                    <p:anim calcmode="discrete" valueType="clr">
                                      <p:cBhvr>
                                        <p:cTn id="8" dur="150"/>
                                        <p:tgtEl>
                                          <p:spTgt spid="6"/>
                                        </p:tgtEl>
                                        <p:attrNameLst>
                                          <p:attrName>fillcolor</p:attrName>
                                        </p:attrNameLst>
                                      </p:cBhvr>
                                      <p:tavLst>
                                        <p:tav tm="0">
                                          <p:val>
                                            <p:clrVal>
                                              <a:schemeClr val="accent2"/>
                                            </p:clrVal>
                                          </p:val>
                                        </p:tav>
                                        <p:tav tm="50000">
                                          <p:val>
                                            <p:clrVal>
                                              <a:schemeClr val="hlink"/>
                                            </p:clrVal>
                                          </p:val>
                                        </p:tav>
                                      </p:tavLst>
                                    </p:anim>
                                    <p:set>
                                      <p:cBhvr>
                                        <p:cTn id="9" dur="150"/>
                                        <p:tgtEl>
                                          <p:spTgt spid="6"/>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slide(fromBottom)">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animEffect transition="in" filter="slide(fromBottom)">
                                      <p:cBhvr>
                                        <p:cTn id="19" dur="1000"/>
                                        <p:tgtEl>
                                          <p:spTgt spid="16"/>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slide(fromBottom)">
                                      <p:cBhvr>
                                        <p:cTn id="22" dur="1000"/>
                                        <p:tgtEl>
                                          <p:spTgt spid="17"/>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circle(in)">
                                      <p:cBhvr>
                                        <p:cTn id="27" dur="2000"/>
                                        <p:tgtEl>
                                          <p:spTgt spid="21"/>
                                        </p:tgtEl>
                                      </p:cBhvr>
                                    </p:animEffect>
                                  </p:childTnLst>
                                </p:cTn>
                              </p:par>
                              <p:par>
                                <p:cTn id="28" presetID="6" presetClass="entr" presetSubtype="16" fill="hold" nodeType="withEffect">
                                  <p:stCondLst>
                                    <p:cond delay="0"/>
                                  </p:stCondLst>
                                  <p:childTnLst>
                                    <p:set>
                                      <p:cBhvr>
                                        <p:cTn id="29" dur="1" fill="hold">
                                          <p:stCondLst>
                                            <p:cond delay="0"/>
                                          </p:stCondLst>
                                        </p:cTn>
                                        <p:tgtEl>
                                          <p:spTgt spid="20"/>
                                        </p:tgtEl>
                                        <p:attrNameLst>
                                          <p:attrName>style.visibility</p:attrName>
                                        </p:attrNameLst>
                                      </p:cBhvr>
                                      <p:to>
                                        <p:strVal val="visible"/>
                                      </p:to>
                                    </p:set>
                                    <p:animEffect transition="in" filter="circle(in)">
                                      <p:cBhvr>
                                        <p:cTn id="30" dur="2000"/>
                                        <p:tgtEl>
                                          <p:spTgt spid="20"/>
                                        </p:tgtEl>
                                      </p:cBhvr>
                                    </p:animEffect>
                                  </p:childTnLst>
                                </p:cTn>
                              </p:par>
                            </p:childTnLst>
                          </p:cTn>
                        </p:par>
                      </p:childTnLst>
                    </p:cTn>
                  </p:par>
                  <p:par>
                    <p:cTn id="31" fill="hold">
                      <p:stCondLst>
                        <p:cond delay="indefinite"/>
                      </p:stCondLst>
                      <p:childTnLst>
                        <p:par>
                          <p:cTn id="32" fill="hold">
                            <p:stCondLst>
                              <p:cond delay="0"/>
                            </p:stCondLst>
                            <p:childTnLst>
                              <p:par>
                                <p:cTn id="33" presetID="18" presetClass="entr" presetSubtype="6"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strips(downRight)">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randombar(horizontal)">
                                      <p:cBhvr>
                                        <p:cTn id="40" dur="20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14" presetClass="entr" presetSubtype="10" fill="hold" nodeType="click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randombar(horizontal)">
                                      <p:cBhvr>
                                        <p:cTn id="45" dur="2000"/>
                                        <p:tgtEl>
                                          <p:spTgt spid="19"/>
                                        </p:tgtEl>
                                      </p:cBhvr>
                                    </p:animEffect>
                                  </p:childTnLst>
                                </p:cTn>
                              </p:par>
                              <p:par>
                                <p:cTn id="46" presetID="14" presetClass="entr" presetSubtype="10" fill="hold" grpId="0" nodeType="withEffect">
                                  <p:stCondLst>
                                    <p:cond delay="0"/>
                                  </p:stCondLst>
                                  <p:childTnLst>
                                    <p:set>
                                      <p:cBhvr>
                                        <p:cTn id="47" dur="1" fill="hold">
                                          <p:stCondLst>
                                            <p:cond delay="0"/>
                                          </p:stCondLst>
                                        </p:cTn>
                                        <p:tgtEl>
                                          <p:spTgt spid="25"/>
                                        </p:tgtEl>
                                        <p:attrNameLst>
                                          <p:attrName>style.visibility</p:attrName>
                                        </p:attrNameLst>
                                      </p:cBhvr>
                                      <p:to>
                                        <p:strVal val="visible"/>
                                      </p:to>
                                    </p:set>
                                    <p:animEffect transition="in" filter="randombar(horizontal)">
                                      <p:cBhvr>
                                        <p:cTn id="48" dur="500"/>
                                        <p:tgtEl>
                                          <p:spTgt spid="25"/>
                                        </p:tgtEl>
                                      </p:cBhvr>
                                    </p:animEffect>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anim calcmode="lin" valueType="num">
                                      <p:cBhvr additive="base">
                                        <p:cTn id="53" dur="500" fill="hold"/>
                                        <p:tgtEl>
                                          <p:spTgt spid="23"/>
                                        </p:tgtEl>
                                        <p:attrNameLst>
                                          <p:attrName>ppt_x</p:attrName>
                                        </p:attrNameLst>
                                      </p:cBhvr>
                                      <p:tavLst>
                                        <p:tav tm="0">
                                          <p:val>
                                            <p:strVal val="#ppt_x"/>
                                          </p:val>
                                        </p:tav>
                                        <p:tav tm="100000">
                                          <p:val>
                                            <p:strVal val="#ppt_x"/>
                                          </p:val>
                                        </p:tav>
                                      </p:tavLst>
                                    </p:anim>
                                    <p:anim calcmode="lin" valueType="num">
                                      <p:cBhvr additive="base">
                                        <p:cTn id="54" dur="500" fill="hold"/>
                                        <p:tgtEl>
                                          <p:spTgt spid="23"/>
                                        </p:tgtEl>
                                        <p:attrNameLst>
                                          <p:attrName>ppt_y</p:attrName>
                                        </p:attrNameLst>
                                      </p:cBhvr>
                                      <p:tavLst>
                                        <p:tav tm="0">
                                          <p:val>
                                            <p:strVal val="1+#ppt_h/2"/>
                                          </p:val>
                                        </p:tav>
                                        <p:tav tm="100000">
                                          <p:val>
                                            <p:strVal val="#ppt_y"/>
                                          </p:val>
                                        </p:tav>
                                      </p:tavLst>
                                    </p:anim>
                                  </p:childTnLst>
                                </p:cTn>
                              </p:par>
                              <p:par>
                                <p:cTn id="55" presetID="2" presetClass="entr" presetSubtype="4" fill="hold" nodeType="withEffect">
                                  <p:stCondLst>
                                    <p:cond delay="0"/>
                                  </p:stCondLst>
                                  <p:childTnLst>
                                    <p:set>
                                      <p:cBhvr>
                                        <p:cTn id="56" dur="1" fill="hold">
                                          <p:stCondLst>
                                            <p:cond delay="0"/>
                                          </p:stCondLst>
                                        </p:cTn>
                                        <p:tgtEl>
                                          <p:spTgt spid="44046"/>
                                        </p:tgtEl>
                                        <p:attrNameLst>
                                          <p:attrName>style.visibility</p:attrName>
                                        </p:attrNameLst>
                                      </p:cBhvr>
                                      <p:to>
                                        <p:strVal val="visible"/>
                                      </p:to>
                                    </p:set>
                                    <p:anim calcmode="lin" valueType="num">
                                      <p:cBhvr additive="base">
                                        <p:cTn id="57" dur="500" fill="hold"/>
                                        <p:tgtEl>
                                          <p:spTgt spid="44046"/>
                                        </p:tgtEl>
                                        <p:attrNameLst>
                                          <p:attrName>ppt_x</p:attrName>
                                        </p:attrNameLst>
                                      </p:cBhvr>
                                      <p:tavLst>
                                        <p:tav tm="0">
                                          <p:val>
                                            <p:strVal val="#ppt_x"/>
                                          </p:val>
                                        </p:tav>
                                        <p:tav tm="100000">
                                          <p:val>
                                            <p:strVal val="#ppt_x"/>
                                          </p:val>
                                        </p:tav>
                                      </p:tavLst>
                                    </p:anim>
                                    <p:anim calcmode="lin" valueType="num">
                                      <p:cBhvr additive="base">
                                        <p:cTn id="58" dur="500" fill="hold"/>
                                        <p:tgtEl>
                                          <p:spTgt spid="44046"/>
                                        </p:tgtEl>
                                        <p:attrNameLst>
                                          <p:attrName>ppt_y</p:attrName>
                                        </p:attrNameLst>
                                      </p:cBhvr>
                                      <p:tavLst>
                                        <p:tav tm="0">
                                          <p:val>
                                            <p:strVal val="1+#ppt_h/2"/>
                                          </p:val>
                                        </p:tav>
                                        <p:tav tm="100000">
                                          <p:val>
                                            <p:strVal val="#ppt_y"/>
                                          </p:val>
                                        </p:tav>
                                      </p:tavLst>
                                    </p:anim>
                                  </p:childTnLst>
                                </p:cTn>
                              </p:par>
                              <p:par>
                                <p:cTn id="59" presetID="2" presetClass="entr" presetSubtype="4" fill="hold" nodeType="withEffect">
                                  <p:stCondLst>
                                    <p:cond delay="0"/>
                                  </p:stCondLst>
                                  <p:childTnLst>
                                    <p:set>
                                      <p:cBhvr>
                                        <p:cTn id="60" dur="1" fill="hold">
                                          <p:stCondLst>
                                            <p:cond delay="0"/>
                                          </p:stCondLst>
                                        </p:cTn>
                                        <p:tgtEl>
                                          <p:spTgt spid="26"/>
                                        </p:tgtEl>
                                        <p:attrNameLst>
                                          <p:attrName>style.visibility</p:attrName>
                                        </p:attrNameLst>
                                      </p:cBhvr>
                                      <p:to>
                                        <p:strVal val="visible"/>
                                      </p:to>
                                    </p:set>
                                    <p:anim calcmode="lin" valueType="num">
                                      <p:cBhvr additive="base">
                                        <p:cTn id="61" dur="500" fill="hold"/>
                                        <p:tgtEl>
                                          <p:spTgt spid="26"/>
                                        </p:tgtEl>
                                        <p:attrNameLst>
                                          <p:attrName>ppt_x</p:attrName>
                                        </p:attrNameLst>
                                      </p:cBhvr>
                                      <p:tavLst>
                                        <p:tav tm="0">
                                          <p:val>
                                            <p:strVal val="#ppt_x"/>
                                          </p:val>
                                        </p:tav>
                                        <p:tav tm="100000">
                                          <p:val>
                                            <p:strVal val="#ppt_x"/>
                                          </p:val>
                                        </p:tav>
                                      </p:tavLst>
                                    </p:anim>
                                    <p:anim calcmode="lin" valueType="num">
                                      <p:cBhvr additive="base">
                                        <p:cTn id="6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par>
                                <p:cTn id="69" presetID="2" presetClass="entr" presetSubtype="4" fill="hold" nodeType="withEffect">
                                  <p:stCondLst>
                                    <p:cond delay="0"/>
                                  </p:stCondLst>
                                  <p:childTnLst>
                                    <p:set>
                                      <p:cBhvr>
                                        <p:cTn id="70" dur="1" fill="hold">
                                          <p:stCondLst>
                                            <p:cond delay="0"/>
                                          </p:stCondLst>
                                        </p:cTn>
                                        <p:tgtEl>
                                          <p:spTgt spid="28"/>
                                        </p:tgtEl>
                                        <p:attrNameLst>
                                          <p:attrName>style.visibility</p:attrName>
                                        </p:attrNameLst>
                                      </p:cBhvr>
                                      <p:to>
                                        <p:strVal val="visible"/>
                                      </p:to>
                                    </p:set>
                                    <p:anim calcmode="lin" valueType="num">
                                      <p:cBhvr additive="base">
                                        <p:cTn id="71" dur="500" fill="hold"/>
                                        <p:tgtEl>
                                          <p:spTgt spid="28"/>
                                        </p:tgtEl>
                                        <p:attrNameLst>
                                          <p:attrName>ppt_x</p:attrName>
                                        </p:attrNameLst>
                                      </p:cBhvr>
                                      <p:tavLst>
                                        <p:tav tm="0">
                                          <p:val>
                                            <p:strVal val="#ppt_x"/>
                                          </p:val>
                                        </p:tav>
                                        <p:tav tm="100000">
                                          <p:val>
                                            <p:strVal val="#ppt_x"/>
                                          </p:val>
                                        </p:tav>
                                      </p:tavLst>
                                    </p:anim>
                                    <p:anim calcmode="lin" valueType="num">
                                      <p:cBhvr additive="base">
                                        <p:cTn id="7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17" grpId="0"/>
      <p:bldP spid="23" grpId="0"/>
      <p:bldP spid="24" grpId="0"/>
      <p:bldP spid="2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p:cNvGraphicFramePr>
            <a:graphicFrameLocks noChangeAspect="1"/>
          </p:cNvGraphicFramePr>
          <p:nvPr/>
        </p:nvGraphicFramePr>
        <p:xfrm>
          <a:off x="4648200" y="1371600"/>
          <a:ext cx="2705100" cy="711200"/>
        </p:xfrm>
        <a:graphic>
          <a:graphicData uri="http://schemas.openxmlformats.org/presentationml/2006/ole">
            <p:oleObj spid="_x0000_s41986" name="Equation" r:id="rId3" imgW="850680" imgH="177480" progId="Equation.3">
              <p:embed/>
            </p:oleObj>
          </a:graphicData>
        </a:graphic>
      </p:graphicFrame>
      <p:graphicFrame>
        <p:nvGraphicFramePr>
          <p:cNvPr id="6" name="Object 5"/>
          <p:cNvGraphicFramePr>
            <a:graphicFrameLocks noChangeAspect="1"/>
          </p:cNvGraphicFramePr>
          <p:nvPr/>
        </p:nvGraphicFramePr>
        <p:xfrm>
          <a:off x="4872038" y="4572000"/>
          <a:ext cx="2495550" cy="1219200"/>
        </p:xfrm>
        <a:graphic>
          <a:graphicData uri="http://schemas.openxmlformats.org/presentationml/2006/ole">
            <p:oleObj spid="_x0000_s41987" name="Equation" r:id="rId4" imgW="698400" imgH="393480" progId="Equation.3">
              <p:embed/>
            </p:oleObj>
          </a:graphicData>
        </a:graphic>
      </p:graphicFrame>
      <p:graphicFrame>
        <p:nvGraphicFramePr>
          <p:cNvPr id="7" name="Object 6"/>
          <p:cNvGraphicFramePr>
            <a:graphicFrameLocks noChangeAspect="1"/>
          </p:cNvGraphicFramePr>
          <p:nvPr/>
        </p:nvGraphicFramePr>
        <p:xfrm>
          <a:off x="5189538" y="6019800"/>
          <a:ext cx="1431925" cy="530225"/>
        </p:xfrm>
        <a:graphic>
          <a:graphicData uri="http://schemas.openxmlformats.org/presentationml/2006/ole">
            <p:oleObj spid="_x0000_s41988" name="Equation" r:id="rId5" imgW="431640" imgH="177480" progId="Equation.3">
              <p:embed/>
            </p:oleObj>
          </a:graphicData>
        </a:graphic>
      </p:graphicFrame>
      <p:sp>
        <p:nvSpPr>
          <p:cNvPr id="9" name="TextBox 8"/>
          <p:cNvSpPr txBox="1"/>
          <p:nvPr/>
        </p:nvSpPr>
        <p:spPr>
          <a:xfrm>
            <a:off x="838200" y="1412557"/>
            <a:ext cx="3733800" cy="584775"/>
          </a:xfrm>
          <a:prstGeom prst="rect">
            <a:avLst/>
          </a:prstGeom>
          <a:noFill/>
        </p:spPr>
        <p:txBody>
          <a:bodyPr wrap="square" rtlCol="0">
            <a:spAutoFit/>
          </a:bodyPr>
          <a:lstStyle/>
          <a:p>
            <a:r>
              <a:rPr lang="en-US" sz="3200" dirty="0" smtClean="0">
                <a:latin typeface="+mj-lt"/>
              </a:rPr>
              <a:t>Starting Equation</a:t>
            </a:r>
            <a:endParaRPr lang="en-US" sz="3200" dirty="0">
              <a:latin typeface="+mj-lt"/>
            </a:endParaRPr>
          </a:p>
        </p:txBody>
      </p:sp>
      <p:sp>
        <p:nvSpPr>
          <p:cNvPr id="10" name="TextBox 9"/>
          <p:cNvSpPr txBox="1"/>
          <p:nvPr/>
        </p:nvSpPr>
        <p:spPr>
          <a:xfrm>
            <a:off x="989012" y="4648200"/>
            <a:ext cx="3581400" cy="1077218"/>
          </a:xfrm>
          <a:prstGeom prst="rect">
            <a:avLst/>
          </a:prstGeom>
          <a:noFill/>
        </p:spPr>
        <p:txBody>
          <a:bodyPr wrap="square" rtlCol="0">
            <a:spAutoFit/>
          </a:bodyPr>
          <a:lstStyle/>
          <a:p>
            <a:r>
              <a:rPr lang="en-US" sz="3200" dirty="0" smtClean="0">
                <a:latin typeface="+mj-lt"/>
              </a:rPr>
              <a:t>Divide both sides of the equation by −2</a:t>
            </a:r>
            <a:endParaRPr lang="en-US" sz="3200" dirty="0">
              <a:latin typeface="+mj-lt"/>
            </a:endParaRPr>
          </a:p>
        </p:txBody>
      </p:sp>
      <p:sp>
        <p:nvSpPr>
          <p:cNvPr id="11" name="TextBox 10"/>
          <p:cNvSpPr txBox="1"/>
          <p:nvPr/>
        </p:nvSpPr>
        <p:spPr>
          <a:xfrm>
            <a:off x="1371600" y="6029713"/>
            <a:ext cx="2532372" cy="584775"/>
          </a:xfrm>
          <a:prstGeom prst="rect">
            <a:avLst/>
          </a:prstGeom>
          <a:noFill/>
        </p:spPr>
        <p:txBody>
          <a:bodyPr wrap="square" rtlCol="0">
            <a:spAutoFit/>
          </a:bodyPr>
          <a:lstStyle/>
          <a:p>
            <a:r>
              <a:rPr lang="en-US" sz="3200" dirty="0" smtClean="0">
                <a:latin typeface="+mj-lt"/>
              </a:rPr>
              <a:t>Solution</a:t>
            </a:r>
            <a:endParaRPr lang="en-US" sz="3200" dirty="0">
              <a:latin typeface="+mj-lt"/>
            </a:endParaRPr>
          </a:p>
        </p:txBody>
      </p:sp>
      <p:graphicFrame>
        <p:nvGraphicFramePr>
          <p:cNvPr id="14" name="Object 13"/>
          <p:cNvGraphicFramePr>
            <a:graphicFrameLocks noChangeAspect="1"/>
          </p:cNvGraphicFramePr>
          <p:nvPr/>
        </p:nvGraphicFramePr>
        <p:xfrm>
          <a:off x="5122863" y="2514600"/>
          <a:ext cx="2406650" cy="687387"/>
        </p:xfrm>
        <a:graphic>
          <a:graphicData uri="http://schemas.openxmlformats.org/presentationml/2006/ole">
            <p:oleObj spid="_x0000_s41989" name="Equation" r:id="rId6" imgW="672840" imgH="177480" progId="Equation.3">
              <p:embed/>
            </p:oleObj>
          </a:graphicData>
        </a:graphic>
      </p:graphicFrame>
      <p:sp>
        <p:nvSpPr>
          <p:cNvPr id="15" name="TextBox 14"/>
          <p:cNvSpPr txBox="1"/>
          <p:nvPr/>
        </p:nvSpPr>
        <p:spPr>
          <a:xfrm>
            <a:off x="838200" y="2819400"/>
            <a:ext cx="2971800" cy="584775"/>
          </a:xfrm>
          <a:prstGeom prst="rect">
            <a:avLst/>
          </a:prstGeom>
          <a:noFill/>
        </p:spPr>
        <p:txBody>
          <a:bodyPr wrap="square" rtlCol="0">
            <a:spAutoFit/>
          </a:bodyPr>
          <a:lstStyle/>
          <a:p>
            <a:r>
              <a:rPr lang="en-US" sz="3200" dirty="0" smtClean="0">
                <a:latin typeface="+mj-lt"/>
              </a:rPr>
              <a:t>Group like terms</a:t>
            </a:r>
            <a:endParaRPr lang="en-US" sz="3200" dirty="0">
              <a:latin typeface="+mj-lt"/>
            </a:endParaRPr>
          </a:p>
        </p:txBody>
      </p:sp>
      <p:graphicFrame>
        <p:nvGraphicFramePr>
          <p:cNvPr id="16" name="Object 15"/>
          <p:cNvGraphicFramePr>
            <a:graphicFrameLocks noChangeAspect="1"/>
          </p:cNvGraphicFramePr>
          <p:nvPr/>
        </p:nvGraphicFramePr>
        <p:xfrm>
          <a:off x="5580063" y="1981200"/>
          <a:ext cx="439737" cy="457200"/>
        </p:xfrm>
        <a:graphic>
          <a:graphicData uri="http://schemas.openxmlformats.org/presentationml/2006/ole">
            <p:oleObj spid="_x0000_s41990" name="Equation" r:id="rId7" imgW="228600" imgH="177480" progId="Equation.3">
              <p:embed/>
            </p:oleObj>
          </a:graphicData>
        </a:graphic>
      </p:graphicFrame>
      <p:graphicFrame>
        <p:nvGraphicFramePr>
          <p:cNvPr id="39944" name="Object 8"/>
          <p:cNvGraphicFramePr>
            <a:graphicFrameLocks noChangeAspect="1"/>
          </p:cNvGraphicFramePr>
          <p:nvPr/>
        </p:nvGraphicFramePr>
        <p:xfrm>
          <a:off x="6342063" y="1981200"/>
          <a:ext cx="439737" cy="457200"/>
        </p:xfrm>
        <a:graphic>
          <a:graphicData uri="http://schemas.openxmlformats.org/presentationml/2006/ole">
            <p:oleObj spid="_x0000_s41991" name="Equation" r:id="rId8" imgW="228600" imgH="177480" progId="Equation.3">
              <p:embed/>
            </p:oleObj>
          </a:graphicData>
        </a:graphic>
      </p:graphicFrame>
      <p:cxnSp>
        <p:nvCxnSpPr>
          <p:cNvPr id="18" name="Straight Connector 17"/>
          <p:cNvCxnSpPr/>
          <p:nvPr/>
        </p:nvCxnSpPr>
        <p:spPr>
          <a:xfrm>
            <a:off x="4648200" y="24384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graphicFrame>
        <p:nvGraphicFramePr>
          <p:cNvPr id="17" name="Object 16"/>
          <p:cNvGraphicFramePr>
            <a:graphicFrameLocks noChangeAspect="1"/>
          </p:cNvGraphicFramePr>
          <p:nvPr/>
        </p:nvGraphicFramePr>
        <p:xfrm>
          <a:off x="4953000" y="3617913"/>
          <a:ext cx="1952625" cy="687387"/>
        </p:xfrm>
        <a:graphic>
          <a:graphicData uri="http://schemas.openxmlformats.org/presentationml/2006/ole">
            <p:oleObj spid="_x0000_s41992" name="Equation" r:id="rId9" imgW="545760" imgH="177480" progId="Equation.3">
              <p:embed/>
            </p:oleObj>
          </a:graphicData>
        </a:graphic>
      </p:graphicFrame>
      <p:graphicFrame>
        <p:nvGraphicFramePr>
          <p:cNvPr id="20" name="Object 19"/>
          <p:cNvGraphicFramePr>
            <a:graphicFrameLocks noChangeAspect="1"/>
          </p:cNvGraphicFramePr>
          <p:nvPr/>
        </p:nvGraphicFramePr>
        <p:xfrm>
          <a:off x="5403850" y="3097213"/>
          <a:ext cx="463550" cy="358775"/>
        </p:xfrm>
        <a:graphic>
          <a:graphicData uri="http://schemas.openxmlformats.org/presentationml/2006/ole">
            <p:oleObj spid="_x0000_s41993" name="Equation" r:id="rId10" imgW="241200" imgH="139680" progId="Equation.3">
              <p:embed/>
            </p:oleObj>
          </a:graphicData>
        </a:graphic>
      </p:graphicFrame>
      <p:graphicFrame>
        <p:nvGraphicFramePr>
          <p:cNvPr id="21" name="Object 8"/>
          <p:cNvGraphicFramePr>
            <a:graphicFrameLocks noChangeAspect="1"/>
          </p:cNvGraphicFramePr>
          <p:nvPr/>
        </p:nvGraphicFramePr>
        <p:xfrm>
          <a:off x="6934200" y="3097213"/>
          <a:ext cx="465137" cy="358775"/>
        </p:xfrm>
        <a:graphic>
          <a:graphicData uri="http://schemas.openxmlformats.org/presentationml/2006/ole">
            <p:oleObj spid="_x0000_s41994" name="Equation" r:id="rId11" imgW="241200" imgH="139680" progId="Equation.3">
              <p:embed/>
            </p:oleObj>
          </a:graphicData>
        </a:graphic>
      </p:graphicFrame>
      <p:cxnSp>
        <p:nvCxnSpPr>
          <p:cNvPr id="22" name="Straight Connector 21"/>
          <p:cNvCxnSpPr/>
          <p:nvPr/>
        </p:nvCxnSpPr>
        <p:spPr>
          <a:xfrm>
            <a:off x="4648200" y="3505200"/>
            <a:ext cx="2895600" cy="0"/>
          </a:xfrm>
          <a:prstGeom prst="line">
            <a:avLst/>
          </a:prstGeom>
          <a:ln w="34925">
            <a:solidFill>
              <a:srgbClr val="7030A0"/>
            </a:solidFill>
          </a:ln>
        </p:spPr>
        <p:style>
          <a:lnRef idx="1">
            <a:schemeClr val="accent1"/>
          </a:lnRef>
          <a:fillRef idx="0">
            <a:schemeClr val="accent1"/>
          </a:fillRef>
          <a:effectRef idx="0">
            <a:schemeClr val="accent1"/>
          </a:effectRef>
          <a:fontRef idx="minor">
            <a:schemeClr val="tx1"/>
          </a:fontRef>
        </p:style>
      </p:cxnSp>
      <p:sp>
        <p:nvSpPr>
          <p:cNvPr id="24" name="Title 1"/>
          <p:cNvSpPr txBox="1">
            <a:spLocks/>
          </p:cNvSpPr>
          <p:nvPr/>
        </p:nvSpPr>
        <p:spPr>
          <a:xfrm>
            <a:off x="457200" y="304800"/>
            <a:ext cx="8229600" cy="1143000"/>
          </a:xfrm>
          <a:prstGeom prst="rect">
            <a:avLst/>
          </a:prstGeom>
        </p:spPr>
        <p:txBody>
          <a:bodyPr vert="horz" lIns="0" rIns="0" bIns="0" anchor="b">
            <a:normAutofit/>
          </a:bodyPr>
          <a:lstStyle/>
          <a:p>
            <a:pPr lvl="0">
              <a:spcBef>
                <a:spcPct val="0"/>
              </a:spcBef>
              <a:defRPr/>
            </a:pPr>
            <a:r>
              <a:rPr lang="en-US" sz="5000" dirty="0" smtClean="0">
                <a:solidFill>
                  <a:schemeClr val="tx2"/>
                </a:solidFill>
                <a:latin typeface="+mj-lt"/>
                <a:ea typeface="+mj-ea"/>
                <a:cs typeface="+mj-cs"/>
              </a:rPr>
              <a:t>Example: </a:t>
            </a:r>
            <a:r>
              <a:rPr kumimoji="0" lang="en-US" sz="5000" b="0" i="0" u="none" strike="noStrike" kern="1200" cap="none" spc="0" normalizeH="0" baseline="0" noProof="0" dirty="0" smtClean="0">
                <a:ln>
                  <a:noFill/>
                </a:ln>
                <a:solidFill>
                  <a:schemeClr val="tx2"/>
                </a:solidFill>
                <a:effectLst/>
                <a:uLnTx/>
                <a:uFillTx/>
                <a:latin typeface="+mj-lt"/>
                <a:ea typeface="+mj-ea"/>
                <a:cs typeface="+mj-cs"/>
              </a:rPr>
              <a:t>Grouping like terms</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23" name="Left Brace 22"/>
          <p:cNvSpPr/>
          <p:nvPr/>
        </p:nvSpPr>
        <p:spPr>
          <a:xfrm>
            <a:off x="3810000" y="2057400"/>
            <a:ext cx="685800" cy="2133600"/>
          </a:xfrm>
          <a:prstGeom prst="leftBrace">
            <a:avLst>
              <a:gd name="adj1" fmla="val 8333"/>
              <a:gd name="adj2" fmla="val 50000"/>
            </a:avLst>
          </a:prstGeom>
          <a:ln w="34925">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9" name="TextBox 18"/>
          <p:cNvSpPr txBox="1"/>
          <p:nvPr/>
        </p:nvSpPr>
        <p:spPr>
          <a:xfrm>
            <a:off x="0" y="1"/>
            <a:ext cx="1828800" cy="246221"/>
          </a:xfrm>
          <a:prstGeom prst="rect">
            <a:avLst/>
          </a:prstGeom>
          <a:noFill/>
        </p:spPr>
        <p:txBody>
          <a:bodyPr wrap="square" rtlCol="0">
            <a:spAutoFit/>
          </a:bodyPr>
          <a:lstStyle/>
          <a:p>
            <a:r>
              <a:rPr lang="en-US" sz="1000" dirty="0" smtClean="0">
                <a:latin typeface="+mj-lt"/>
              </a:rPr>
              <a:t>Prepared by </a:t>
            </a:r>
            <a:r>
              <a:rPr lang="en-US" sz="1000" dirty="0" err="1" smtClean="0">
                <a:latin typeface="+mj-lt"/>
              </a:rPr>
              <a:t>Doron</a:t>
            </a:r>
            <a:r>
              <a:rPr lang="en-US" sz="1000" dirty="0" smtClean="0">
                <a:latin typeface="+mj-lt"/>
              </a:rPr>
              <a:t> </a:t>
            </a:r>
            <a:r>
              <a:rPr lang="en-US" sz="1000" dirty="0" err="1" smtClean="0">
                <a:latin typeface="+mj-lt"/>
              </a:rPr>
              <a:t>Shahar</a:t>
            </a:r>
            <a:endParaRPr lang="en-US" sz="10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lide(fromBottom)">
                                      <p:cBhvr>
                                        <p:cTn id="7" dur="1000"/>
                                        <p:tgtEl>
                                          <p:spTgt spid="5"/>
                                        </p:tgtEl>
                                      </p:cBhvr>
                                    </p:animEffect>
                                  </p:childTnLst>
                                </p:cTn>
                              </p:par>
                              <p:par>
                                <p:cTn id="8" presetID="1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slide(fromBottom)">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randombar(horizontal)">
                                      <p:cBhvr>
                                        <p:cTn id="15" dur="2000"/>
                                        <p:tgtEl>
                                          <p:spTgt spid="15"/>
                                        </p:tgtEl>
                                      </p:cBhvr>
                                    </p:animEffect>
                                  </p:childTnLst>
                                </p:cTn>
                              </p:par>
                            </p:childTnLst>
                          </p:cTn>
                        </p:par>
                      </p:childTnLst>
                    </p:cTn>
                  </p:par>
                  <p:par>
                    <p:cTn id="16" fill="hold">
                      <p:stCondLst>
                        <p:cond delay="indefinite"/>
                      </p:stCondLst>
                      <p:childTnLst>
                        <p:par>
                          <p:cTn id="17" fill="hold">
                            <p:stCondLst>
                              <p:cond delay="0"/>
                            </p:stCondLst>
                            <p:childTnLst>
                              <p:par>
                                <p:cTn id="18" presetID="6" presetClass="entr" presetSubtype="16" fill="hold" nodeType="clickEffect">
                                  <p:stCondLst>
                                    <p:cond delay="0"/>
                                  </p:stCondLst>
                                  <p:childTnLst>
                                    <p:set>
                                      <p:cBhvr>
                                        <p:cTn id="19" dur="1" fill="hold">
                                          <p:stCondLst>
                                            <p:cond delay="0"/>
                                          </p:stCondLst>
                                        </p:cTn>
                                        <p:tgtEl>
                                          <p:spTgt spid="39944"/>
                                        </p:tgtEl>
                                        <p:attrNameLst>
                                          <p:attrName>style.visibility</p:attrName>
                                        </p:attrNameLst>
                                      </p:cBhvr>
                                      <p:to>
                                        <p:strVal val="visible"/>
                                      </p:to>
                                    </p:set>
                                    <p:animEffect transition="in" filter="circle(in)">
                                      <p:cBhvr>
                                        <p:cTn id="20" dur="2000"/>
                                        <p:tgtEl>
                                          <p:spTgt spid="39944"/>
                                        </p:tgtEl>
                                      </p:cBhvr>
                                    </p:animEffect>
                                  </p:childTnLst>
                                </p:cTn>
                              </p:par>
                              <p:par>
                                <p:cTn id="21" presetID="6" presetClass="entr" presetSubtype="16"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circle(in)">
                                      <p:cBhvr>
                                        <p:cTn id="23" dur="2000"/>
                                        <p:tgtEl>
                                          <p:spTgt spid="16"/>
                                        </p:tgtEl>
                                      </p:cBhvr>
                                    </p:animEffect>
                                  </p:childTnLst>
                                </p:cTn>
                              </p:par>
                            </p:childTnLst>
                          </p:cTn>
                        </p:par>
                      </p:childTnLst>
                    </p:cTn>
                  </p:par>
                  <p:par>
                    <p:cTn id="24" fill="hold">
                      <p:stCondLst>
                        <p:cond delay="indefinite"/>
                      </p:stCondLst>
                      <p:childTnLst>
                        <p:par>
                          <p:cTn id="25" fill="hold">
                            <p:stCondLst>
                              <p:cond delay="0"/>
                            </p:stCondLst>
                            <p:childTnLst>
                              <p:par>
                                <p:cTn id="26" presetID="18" presetClass="entr" presetSubtype="6" fill="hold" nodeType="clickEffect">
                                  <p:stCondLst>
                                    <p:cond delay="0"/>
                                  </p:stCondLst>
                                  <p:childTnLst>
                                    <p:set>
                                      <p:cBhvr>
                                        <p:cTn id="27" dur="1" fill="hold">
                                          <p:stCondLst>
                                            <p:cond delay="0"/>
                                          </p:stCondLst>
                                        </p:cTn>
                                        <p:tgtEl>
                                          <p:spTgt spid="18"/>
                                        </p:tgtEl>
                                        <p:attrNameLst>
                                          <p:attrName>style.visibility</p:attrName>
                                        </p:attrNameLst>
                                      </p:cBhvr>
                                      <p:to>
                                        <p:strVal val="visible"/>
                                      </p:to>
                                    </p:set>
                                    <p:animEffect transition="in" filter="strips(downRight)">
                                      <p:cBhvr>
                                        <p:cTn id="28" dur="500"/>
                                        <p:tgtEl>
                                          <p:spTgt spid="18"/>
                                        </p:tgtEl>
                                      </p:cBhvr>
                                    </p:animEffect>
                                  </p:childTnLst>
                                </p:cTn>
                              </p:par>
                            </p:childTnLst>
                          </p:cTn>
                        </p:par>
                      </p:childTnLst>
                    </p:cTn>
                  </p:par>
                  <p:par>
                    <p:cTn id="29" fill="hold">
                      <p:stCondLst>
                        <p:cond delay="indefinite"/>
                      </p:stCondLst>
                      <p:childTnLst>
                        <p:par>
                          <p:cTn id="30" fill="hold">
                            <p:stCondLst>
                              <p:cond delay="0"/>
                            </p:stCondLst>
                            <p:childTnLst>
                              <p:par>
                                <p:cTn id="31" presetID="14" presetClass="entr" presetSubtype="10" fill="hold" nodeType="click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randombar(horizontal)">
                                      <p:cBhvr>
                                        <p:cTn id="33" dur="2000"/>
                                        <p:tgtEl>
                                          <p:spTgt spid="14"/>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21"/>
                                        </p:tgtEl>
                                        <p:attrNameLst>
                                          <p:attrName>style.visibility</p:attrName>
                                        </p:attrNameLst>
                                      </p:cBhvr>
                                      <p:to>
                                        <p:strVal val="visible"/>
                                      </p:to>
                                    </p:set>
                                    <p:animEffect transition="in" filter="circle(in)">
                                      <p:cBhvr>
                                        <p:cTn id="38" dur="2000"/>
                                        <p:tgtEl>
                                          <p:spTgt spid="21"/>
                                        </p:tgtEl>
                                      </p:cBhvr>
                                    </p:animEffect>
                                  </p:childTnLst>
                                </p:cTn>
                              </p:par>
                              <p:par>
                                <p:cTn id="39" presetID="6" presetClass="entr" presetSubtype="16" fill="hold" nodeType="with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circle(in)">
                                      <p:cBhvr>
                                        <p:cTn id="41" dur="2000"/>
                                        <p:tgtEl>
                                          <p:spTgt spid="20"/>
                                        </p:tgtEl>
                                      </p:cBhvr>
                                    </p:animEffect>
                                  </p:childTnLst>
                                </p:cTn>
                              </p:par>
                            </p:childTnLst>
                          </p:cTn>
                        </p:par>
                      </p:childTnLst>
                    </p:cTn>
                  </p:par>
                  <p:par>
                    <p:cTn id="42" fill="hold">
                      <p:stCondLst>
                        <p:cond delay="indefinite"/>
                      </p:stCondLst>
                      <p:childTnLst>
                        <p:par>
                          <p:cTn id="43" fill="hold">
                            <p:stCondLst>
                              <p:cond delay="0"/>
                            </p:stCondLst>
                            <p:childTnLst>
                              <p:par>
                                <p:cTn id="44" presetID="18" presetClass="entr" presetSubtype="6" fill="hold" nodeType="clickEffect">
                                  <p:stCondLst>
                                    <p:cond delay="0"/>
                                  </p:stCondLst>
                                  <p:childTnLst>
                                    <p:set>
                                      <p:cBhvr>
                                        <p:cTn id="45" dur="1" fill="hold">
                                          <p:stCondLst>
                                            <p:cond delay="0"/>
                                          </p:stCondLst>
                                        </p:cTn>
                                        <p:tgtEl>
                                          <p:spTgt spid="22"/>
                                        </p:tgtEl>
                                        <p:attrNameLst>
                                          <p:attrName>style.visibility</p:attrName>
                                        </p:attrNameLst>
                                      </p:cBhvr>
                                      <p:to>
                                        <p:strVal val="visible"/>
                                      </p:to>
                                    </p:set>
                                    <p:animEffect transition="in" filter="strips(downRight)">
                                      <p:cBhvr>
                                        <p:cTn id="46" dur="500"/>
                                        <p:tgtEl>
                                          <p:spTgt spid="22"/>
                                        </p:tgtEl>
                                      </p:cBhvr>
                                    </p:animEffect>
                                  </p:childTnLst>
                                </p:cTn>
                              </p:par>
                            </p:childTnLst>
                          </p:cTn>
                        </p:par>
                      </p:childTnLst>
                    </p:cTn>
                  </p:par>
                  <p:par>
                    <p:cTn id="47" fill="hold">
                      <p:stCondLst>
                        <p:cond delay="indefinite"/>
                      </p:stCondLst>
                      <p:childTnLst>
                        <p:par>
                          <p:cTn id="48" fill="hold">
                            <p:stCondLst>
                              <p:cond delay="0"/>
                            </p:stCondLst>
                            <p:childTnLst>
                              <p:par>
                                <p:cTn id="49" presetID="14" presetClass="entr" presetSubtype="10" fill="hold" nodeType="clickEffect">
                                  <p:stCondLst>
                                    <p:cond delay="0"/>
                                  </p:stCondLst>
                                  <p:childTnLst>
                                    <p:set>
                                      <p:cBhvr>
                                        <p:cTn id="50" dur="1" fill="hold">
                                          <p:stCondLst>
                                            <p:cond delay="0"/>
                                          </p:stCondLst>
                                        </p:cTn>
                                        <p:tgtEl>
                                          <p:spTgt spid="17"/>
                                        </p:tgtEl>
                                        <p:attrNameLst>
                                          <p:attrName>style.visibility</p:attrName>
                                        </p:attrNameLst>
                                      </p:cBhvr>
                                      <p:to>
                                        <p:strVal val="visible"/>
                                      </p:to>
                                    </p:set>
                                    <p:animEffect transition="in" filter="randombar(horizontal)">
                                      <p:cBhvr>
                                        <p:cTn id="51" dur="2000"/>
                                        <p:tgtEl>
                                          <p:spTgt spid="17"/>
                                        </p:tgtEl>
                                      </p:cBhvr>
                                    </p:animEffect>
                                  </p:childTnLst>
                                </p:cTn>
                              </p:par>
                            </p:childTnLst>
                          </p:cTn>
                        </p:par>
                      </p:childTnLst>
                    </p:cTn>
                  </p:par>
                  <p:par>
                    <p:cTn id="52" fill="hold">
                      <p:stCondLst>
                        <p:cond delay="indefinite"/>
                      </p:stCondLst>
                      <p:childTnLst>
                        <p:par>
                          <p:cTn id="53" fill="hold">
                            <p:stCondLst>
                              <p:cond delay="0"/>
                            </p:stCondLst>
                            <p:childTnLst>
                              <p:par>
                                <p:cTn id="54" presetID="14" presetClass="entr" presetSubtype="10" fill="hold" grpId="0" nodeType="clickEffect">
                                  <p:stCondLst>
                                    <p:cond delay="0"/>
                                  </p:stCondLst>
                                  <p:childTnLst>
                                    <p:set>
                                      <p:cBhvr>
                                        <p:cTn id="55" dur="1" fill="hold">
                                          <p:stCondLst>
                                            <p:cond delay="0"/>
                                          </p:stCondLst>
                                        </p:cTn>
                                        <p:tgtEl>
                                          <p:spTgt spid="23"/>
                                        </p:tgtEl>
                                        <p:attrNameLst>
                                          <p:attrName>style.visibility</p:attrName>
                                        </p:attrNameLst>
                                      </p:cBhvr>
                                      <p:to>
                                        <p:strVal val="visible"/>
                                      </p:to>
                                    </p:set>
                                    <p:animEffect transition="in" filter="randombar(horizontal)">
                                      <p:cBhvr>
                                        <p:cTn id="56" dur="500"/>
                                        <p:tgtEl>
                                          <p:spTgt spid="23"/>
                                        </p:tgtEl>
                                      </p:cBhvr>
                                    </p:animEffect>
                                  </p:childTnLst>
                                </p:cTn>
                              </p:par>
                            </p:childTnLst>
                          </p:cTn>
                        </p:par>
                      </p:childTnLst>
                    </p:cTn>
                  </p:par>
                  <p:par>
                    <p:cTn id="57" fill="hold">
                      <p:stCondLst>
                        <p:cond delay="indefinite"/>
                      </p:stCondLst>
                      <p:childTnLst>
                        <p:par>
                          <p:cTn id="58" fill="hold">
                            <p:stCondLst>
                              <p:cond delay="0"/>
                            </p:stCondLst>
                            <p:childTnLst>
                              <p:par>
                                <p:cTn id="59" presetID="14" presetClass="entr" presetSubtype="10"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Effect transition="in" filter="randombar(horizontal)">
                                      <p:cBhvr>
                                        <p:cTn id="61" dur="2000"/>
                                        <p:tgtEl>
                                          <p:spTgt spid="10"/>
                                        </p:tgtEl>
                                      </p:cBhvr>
                                    </p:animEffect>
                                  </p:childTnLst>
                                </p:cTn>
                              </p:par>
                            </p:childTnLst>
                          </p:cTn>
                        </p:par>
                      </p:childTnLst>
                    </p:cTn>
                  </p:par>
                  <p:par>
                    <p:cTn id="62" fill="hold">
                      <p:stCondLst>
                        <p:cond delay="indefinite"/>
                      </p:stCondLst>
                      <p:childTnLst>
                        <p:par>
                          <p:cTn id="63" fill="hold">
                            <p:stCondLst>
                              <p:cond delay="0"/>
                            </p:stCondLst>
                            <p:childTnLst>
                              <p:par>
                                <p:cTn id="64" presetID="14" presetClass="entr" presetSubtype="10" fill="hold" nodeType="clickEffect">
                                  <p:stCondLst>
                                    <p:cond delay="0"/>
                                  </p:stCondLst>
                                  <p:childTnLst>
                                    <p:set>
                                      <p:cBhvr>
                                        <p:cTn id="65" dur="1" fill="hold">
                                          <p:stCondLst>
                                            <p:cond delay="0"/>
                                          </p:stCondLst>
                                        </p:cTn>
                                        <p:tgtEl>
                                          <p:spTgt spid="6"/>
                                        </p:tgtEl>
                                        <p:attrNameLst>
                                          <p:attrName>style.visibility</p:attrName>
                                        </p:attrNameLst>
                                      </p:cBhvr>
                                      <p:to>
                                        <p:strVal val="visible"/>
                                      </p:to>
                                    </p:set>
                                    <p:animEffect transition="in" filter="randombar(horizontal)">
                                      <p:cBhvr>
                                        <p:cTn id="66" dur="2000"/>
                                        <p:tgtEl>
                                          <p:spTgt spid="6"/>
                                        </p:tgtEl>
                                      </p:cBhvr>
                                    </p:animEffect>
                                  </p:childTnLst>
                                </p:cTn>
                              </p:par>
                            </p:childTnLst>
                          </p:cTn>
                        </p:par>
                      </p:childTnLst>
                    </p:cTn>
                  </p:par>
                  <p:par>
                    <p:cTn id="67" fill="hold">
                      <p:stCondLst>
                        <p:cond delay="indefinite"/>
                      </p:stCondLst>
                      <p:childTnLst>
                        <p:par>
                          <p:cTn id="68" fill="hold">
                            <p:stCondLst>
                              <p:cond delay="0"/>
                            </p:stCondLst>
                            <p:childTnLst>
                              <p:par>
                                <p:cTn id="69" presetID="18" presetClass="entr" presetSubtype="12" fill="hold" nodeType="clickEffect">
                                  <p:stCondLst>
                                    <p:cond delay="0"/>
                                  </p:stCondLst>
                                  <p:childTnLst>
                                    <p:set>
                                      <p:cBhvr>
                                        <p:cTn id="70" dur="1" fill="hold">
                                          <p:stCondLst>
                                            <p:cond delay="0"/>
                                          </p:stCondLst>
                                        </p:cTn>
                                        <p:tgtEl>
                                          <p:spTgt spid="7"/>
                                        </p:tgtEl>
                                        <p:attrNameLst>
                                          <p:attrName>style.visibility</p:attrName>
                                        </p:attrNameLst>
                                      </p:cBhvr>
                                      <p:to>
                                        <p:strVal val="visible"/>
                                      </p:to>
                                    </p:set>
                                    <p:animEffect transition="in" filter="strips(downLeft)">
                                      <p:cBhvr>
                                        <p:cTn id="71" dur="1000"/>
                                        <p:tgtEl>
                                          <p:spTgt spid="7"/>
                                        </p:tgtEl>
                                      </p:cBhvr>
                                    </p:animEffect>
                                  </p:childTnLst>
                                </p:cTn>
                              </p:par>
                              <p:par>
                                <p:cTn id="72" presetID="18" presetClass="entr" presetSubtype="12" fill="hold" grpId="0" nodeType="withEffect">
                                  <p:stCondLst>
                                    <p:cond delay="0"/>
                                  </p:stCondLst>
                                  <p:childTnLst>
                                    <p:set>
                                      <p:cBhvr>
                                        <p:cTn id="73" dur="1" fill="hold">
                                          <p:stCondLst>
                                            <p:cond delay="0"/>
                                          </p:stCondLst>
                                        </p:cTn>
                                        <p:tgtEl>
                                          <p:spTgt spid="11"/>
                                        </p:tgtEl>
                                        <p:attrNameLst>
                                          <p:attrName>style.visibility</p:attrName>
                                        </p:attrNameLst>
                                      </p:cBhvr>
                                      <p:to>
                                        <p:strVal val="visible"/>
                                      </p:to>
                                    </p:set>
                                    <p:animEffect transition="in" filter="strips(downLeft)">
                                      <p:cBhvr>
                                        <p:cTn id="74"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5" grpId="0"/>
      <p:bldP spid="23"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2996</TotalTime>
  <Words>2026</Words>
  <Application>Microsoft Office PowerPoint</Application>
  <PresentationFormat>On-screen Show (4:3)</PresentationFormat>
  <Paragraphs>278</Paragraphs>
  <Slides>39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39</vt:i4>
      </vt:variant>
    </vt:vector>
  </HeadingPairs>
  <TitlesOfParts>
    <vt:vector size="41" baseType="lpstr">
      <vt:lpstr>Flow</vt:lpstr>
      <vt:lpstr>Equation</vt:lpstr>
      <vt:lpstr>Chapter 1 Section 1.1</vt:lpstr>
      <vt:lpstr>Warm-up</vt:lpstr>
      <vt:lpstr>A simple linear equation</vt:lpstr>
      <vt:lpstr>General method for solving equations of the form </vt:lpstr>
      <vt:lpstr>Example 1</vt:lpstr>
      <vt:lpstr>Example 2</vt:lpstr>
      <vt:lpstr>Grouping like terms</vt:lpstr>
      <vt:lpstr>Grouping like terms</vt:lpstr>
      <vt:lpstr>Slide 9</vt:lpstr>
      <vt:lpstr>Solving Linear Equations Using Distribution</vt:lpstr>
      <vt:lpstr>1.1.2(A)</vt:lpstr>
      <vt:lpstr>Overview</vt:lpstr>
      <vt:lpstr>Reducing to a previously solved problem</vt:lpstr>
      <vt:lpstr>Linear equations with Decimals</vt:lpstr>
      <vt:lpstr>1.1.2(C) Linear equation with decimals</vt:lpstr>
      <vt:lpstr>Slide 16</vt:lpstr>
      <vt:lpstr>Linear equations with Fractions</vt:lpstr>
      <vt:lpstr>1.1.2(B) Linear equation with fractions</vt:lpstr>
      <vt:lpstr>Example: Linear equation with fractions</vt:lpstr>
      <vt:lpstr> Variables in the denominators</vt:lpstr>
      <vt:lpstr>1.1.2(D) Variables in the denominators</vt:lpstr>
      <vt:lpstr>Example: With variables in in the denominators</vt:lpstr>
      <vt:lpstr>Example: With variables in in the denominators</vt:lpstr>
      <vt:lpstr>Extraneous Solutions</vt:lpstr>
      <vt:lpstr>Variables in the denominators</vt:lpstr>
      <vt:lpstr>Checking answers on a Calculator</vt:lpstr>
      <vt:lpstr>Identifying Linear equations</vt:lpstr>
      <vt:lpstr>Example: Identifying linear equations</vt:lpstr>
      <vt:lpstr>Slide 29</vt:lpstr>
      <vt:lpstr>1.1.1(D) Identifying linear equations</vt:lpstr>
      <vt:lpstr>1.1.1(C) Identifying linear equations</vt:lpstr>
      <vt:lpstr>1.1.1(A) Identifying linear equations</vt:lpstr>
      <vt:lpstr>Quadratic equations</vt:lpstr>
      <vt:lpstr>Systems of equations</vt:lpstr>
      <vt:lpstr>Substitution</vt:lpstr>
      <vt:lpstr>1.1.3 Substitution</vt:lpstr>
      <vt:lpstr>1.1.3 Elimination</vt:lpstr>
      <vt:lpstr>1.1.4 Elimination</vt:lpstr>
      <vt:lpstr>Substitution and elimination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Section 1.1</dc:title>
  <dc:creator>Doron Shahar</dc:creator>
  <cp:lastModifiedBy>Doron Shahar</cp:lastModifiedBy>
  <cp:revision>119</cp:revision>
  <dcterms:created xsi:type="dcterms:W3CDTF">2013-10-13T23:17:05Z</dcterms:created>
  <dcterms:modified xsi:type="dcterms:W3CDTF">2014-01-16T00:25:42Z</dcterms:modified>
</cp:coreProperties>
</file>