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9" r:id="rId7"/>
    <p:sldId id="270" r:id="rId8"/>
    <p:sldId id="271" r:id="rId9"/>
    <p:sldId id="272" r:id="rId10"/>
    <p:sldId id="273" r:id="rId11"/>
    <p:sldId id="275" r:id="rId12"/>
    <p:sldId id="268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49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A608EF-34D2-4231-A37F-2C1FE332174E}" type="datetimeFigureOut">
              <a:rPr lang="ru-RU" smtClean="0"/>
              <a:pPr/>
              <a:t>11.06.2010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DAE39E-47C3-4D27-99EF-DF9DD5E5336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DAE39E-47C3-4D27-99EF-DF9DD5E5336C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71B92-83D1-4257-8DE7-4614B44F7FEB}" type="datetimeFigureOut">
              <a:rPr lang="ru-RU" smtClean="0"/>
              <a:pPr/>
              <a:t>11.06.2010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B27DC-3431-4A41-B94D-4096C799DC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71B92-83D1-4257-8DE7-4614B44F7FEB}" type="datetimeFigureOut">
              <a:rPr lang="ru-RU" smtClean="0"/>
              <a:pPr/>
              <a:t>11.06.2010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B27DC-3431-4A41-B94D-4096C799DC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71B92-83D1-4257-8DE7-4614B44F7FEB}" type="datetimeFigureOut">
              <a:rPr lang="ru-RU" smtClean="0"/>
              <a:pPr/>
              <a:t>11.06.2010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B27DC-3431-4A41-B94D-4096C799DC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71B92-83D1-4257-8DE7-4614B44F7FEB}" type="datetimeFigureOut">
              <a:rPr lang="ru-RU" smtClean="0"/>
              <a:pPr/>
              <a:t>11.06.2010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B27DC-3431-4A41-B94D-4096C799DC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71B92-83D1-4257-8DE7-4614B44F7FEB}" type="datetimeFigureOut">
              <a:rPr lang="ru-RU" smtClean="0"/>
              <a:pPr/>
              <a:t>11.06.2010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B27DC-3431-4A41-B94D-4096C799DC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71B92-83D1-4257-8DE7-4614B44F7FEB}" type="datetimeFigureOut">
              <a:rPr lang="ru-RU" smtClean="0"/>
              <a:pPr/>
              <a:t>11.06.2010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B27DC-3431-4A41-B94D-4096C799DC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71B92-83D1-4257-8DE7-4614B44F7FEB}" type="datetimeFigureOut">
              <a:rPr lang="ru-RU" smtClean="0"/>
              <a:pPr/>
              <a:t>11.06.2010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B27DC-3431-4A41-B94D-4096C799DC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71B92-83D1-4257-8DE7-4614B44F7FEB}" type="datetimeFigureOut">
              <a:rPr lang="ru-RU" smtClean="0"/>
              <a:pPr/>
              <a:t>11.06.2010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B27DC-3431-4A41-B94D-4096C799DC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71B92-83D1-4257-8DE7-4614B44F7FEB}" type="datetimeFigureOut">
              <a:rPr lang="ru-RU" smtClean="0"/>
              <a:pPr/>
              <a:t>11.06.2010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B27DC-3431-4A41-B94D-4096C799DC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71B92-83D1-4257-8DE7-4614B44F7FEB}" type="datetimeFigureOut">
              <a:rPr lang="ru-RU" smtClean="0"/>
              <a:pPr/>
              <a:t>11.06.2010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B27DC-3431-4A41-B94D-4096C799DC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71B92-83D1-4257-8DE7-4614B44F7FEB}" type="datetimeFigureOut">
              <a:rPr lang="ru-RU" smtClean="0"/>
              <a:pPr/>
              <a:t>11.06.2010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ABB27DC-3431-4A41-B94D-4096C799DC1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CC71B92-83D1-4257-8DE7-4614B44F7FEB}" type="datetimeFigureOut">
              <a:rPr lang="ru-RU" smtClean="0"/>
              <a:pPr/>
              <a:t>11.06.2010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ABB27DC-3431-4A41-B94D-4096C799DC1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7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2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1357298"/>
            <a:ext cx="7851648" cy="327184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 </a:t>
            </a:r>
            <a:r>
              <a:rPr lang="en-US" dirty="0" smtClean="0"/>
              <a:t>Isoperimetric characteristics of domains and </a:t>
            </a:r>
            <a:r>
              <a:rPr lang="en-US" dirty="0" err="1" smtClean="0"/>
              <a:t>variational</a:t>
            </a:r>
            <a:r>
              <a:rPr lang="en-US" dirty="0" smtClean="0"/>
              <a:t> inequalities of mathematical physics</a:t>
            </a:r>
            <a:endParaRPr lang="ru-RU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714348" y="5214950"/>
            <a:ext cx="8004048" cy="1209668"/>
          </a:xfrm>
          <a:prstGeom prst="rect">
            <a:avLst/>
          </a:prstGeom>
          <a:ln>
            <a:noFill/>
          </a:ln>
        </p:spPr>
        <p:txBody>
          <a:bodyPr vert="horz" lIns="0" tIns="0" rIns="18288" bIns="0" anchor="b">
            <a:normAutofit fontScale="975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ea typeface="+mj-ea"/>
                <a:cs typeface="+mj-cs"/>
              </a:rPr>
              <a:t>Ilnar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ea typeface="+mj-ea"/>
                <a:cs typeface="+mj-cs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ea typeface="+mj-ea"/>
                <a:cs typeface="+mj-cs"/>
              </a:rPr>
              <a:t>Shafigullin</a:t>
            </a:r>
            <a:endParaRPr kumimoji="0" 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95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ea typeface="+mj-ea"/>
                <a:cs typeface="+mj-cs"/>
              </a:rPr>
              <a:t>(Kazan State University)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000108"/>
            <a:ext cx="8229600" cy="846980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 smtClean="0"/>
              <a:t>Hardy inequality for the strip</a:t>
            </a:r>
            <a:endParaRPr lang="ru-RU" sz="35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pPr>
              <a:buNone/>
            </a:pP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970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970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970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2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2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727" name="Picture 7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8596" y="2428868"/>
            <a:ext cx="8297349" cy="928694"/>
          </a:xfrm>
          <a:prstGeom prst="rect">
            <a:avLst/>
          </a:prstGeom>
          <a:noFill/>
        </p:spPr>
      </p:pic>
      <p:sp>
        <p:nvSpPr>
          <p:cNvPr id="30729" name="Rectangle 9"/>
          <p:cNvSpPr>
            <a:spLocks noChangeArrowheads="1"/>
          </p:cNvSpPr>
          <p:nvPr/>
        </p:nvSpPr>
        <p:spPr bwMode="auto">
          <a:xfrm>
            <a:off x="0" y="10382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731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730" name="Picture 10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35091" y="3786190"/>
            <a:ext cx="2265603" cy="571504"/>
          </a:xfrm>
          <a:prstGeom prst="rect">
            <a:avLst/>
          </a:prstGeom>
          <a:noFill/>
        </p:spPr>
      </p:pic>
      <p:sp>
        <p:nvSpPr>
          <p:cNvPr id="30733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097" name="Picture 1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14678" y="5143512"/>
            <a:ext cx="2590800" cy="504825"/>
          </a:xfrm>
          <a:prstGeom prst="rect">
            <a:avLst/>
          </a:prstGeom>
          <a:noFill/>
        </p:spPr>
      </p:pic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0" y="9620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210050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500" dirty="0" smtClean="0"/>
              <a:t>Comparison of constants B</a:t>
            </a:r>
            <a:r>
              <a:rPr lang="ru-RU" sz="3500" dirty="0" smtClean="0"/>
              <a:t> </a:t>
            </a:r>
            <a:r>
              <a:rPr lang="en-US" sz="3500" dirty="0" smtClean="0"/>
              <a:t>in some special cases when p=q</a:t>
            </a:r>
            <a:endParaRPr lang="ru-RU" sz="35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277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277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277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2778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2780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2781" name="Rectangle 13"/>
          <p:cNvSpPr>
            <a:spLocks noChangeArrowheads="1"/>
          </p:cNvSpPr>
          <p:nvPr/>
        </p:nvSpPr>
        <p:spPr bwMode="auto">
          <a:xfrm>
            <a:off x="0" y="6953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2783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2784" name="Rectangle 16"/>
          <p:cNvSpPr>
            <a:spLocks noChangeArrowheads="1"/>
          </p:cNvSpPr>
          <p:nvPr/>
        </p:nvSpPr>
        <p:spPr bwMode="auto">
          <a:xfrm>
            <a:off x="0" y="10096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9048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3690938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88458" y="4071942"/>
            <a:ext cx="3369492" cy="1285884"/>
          </a:xfrm>
          <a:prstGeom prst="rect">
            <a:avLst/>
          </a:prstGeom>
          <a:noFill/>
        </p:spPr>
      </p:pic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0" y="14859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3690938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901831" y="2624135"/>
            <a:ext cx="3027755" cy="571504"/>
          </a:xfrm>
          <a:prstGeom prst="rect">
            <a:avLst/>
          </a:prstGeom>
          <a:noFill/>
        </p:spPr>
      </p:pic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0" y="9048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3690938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71670" y="2624135"/>
            <a:ext cx="2060646" cy="590551"/>
          </a:xfrm>
          <a:prstGeom prst="rect">
            <a:avLst/>
          </a:prstGeom>
          <a:noFill/>
        </p:spPr>
      </p:pic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0" y="9048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3690938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785794"/>
            <a:ext cx="8229600" cy="632666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dirty="0" smtClean="0"/>
              <a:t>References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714488"/>
            <a:ext cx="8229600" cy="4389120"/>
          </a:xfrm>
        </p:spPr>
        <p:txBody>
          <a:bodyPr>
            <a:normAutofit fontScale="85000" lnSpcReduction="2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ru-RU" dirty="0" smtClean="0">
                <a:latin typeface="+mj-lt"/>
              </a:rPr>
              <a:t>Ф.Г</a:t>
            </a:r>
            <a:r>
              <a:rPr lang="ru-RU" dirty="0">
                <a:latin typeface="+mj-lt"/>
              </a:rPr>
              <a:t>. </a:t>
            </a:r>
            <a:r>
              <a:rPr lang="ru-RU" dirty="0" err="1">
                <a:latin typeface="+mj-lt"/>
              </a:rPr>
              <a:t>Авхадиев</a:t>
            </a:r>
            <a:r>
              <a:rPr lang="ru-RU" dirty="0">
                <a:latin typeface="+mj-lt"/>
              </a:rPr>
              <a:t>, Неравенства для интегральных характеристик областей, Учебное пособие, Казань, КГУ, 2006 – 142 с.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 err="1">
                <a:latin typeface="+mj-lt"/>
              </a:rPr>
              <a:t>V.M.Miklyukov</a:t>
            </a:r>
            <a:r>
              <a:rPr lang="en-US" dirty="0">
                <a:latin typeface="+mj-lt"/>
              </a:rPr>
              <a:t>, </a:t>
            </a:r>
            <a:r>
              <a:rPr lang="en-US" dirty="0" err="1">
                <a:latin typeface="+mj-lt"/>
              </a:rPr>
              <a:t>M.K.Vuorinen</a:t>
            </a:r>
            <a:r>
              <a:rPr lang="en-US" dirty="0">
                <a:latin typeface="+mj-lt"/>
              </a:rPr>
              <a:t>, Hardy’s inequality for -functions on </a:t>
            </a:r>
            <a:r>
              <a:rPr lang="en-US" dirty="0" err="1">
                <a:latin typeface="+mj-lt"/>
              </a:rPr>
              <a:t>riemanian</a:t>
            </a:r>
            <a:r>
              <a:rPr lang="en-US" dirty="0">
                <a:latin typeface="+mj-lt"/>
              </a:rPr>
              <a:t> manifolds // Proc. Amer. Math. Soc. 127, </a:t>
            </a:r>
            <a:r>
              <a:rPr lang="ru-RU" dirty="0">
                <a:latin typeface="+mj-lt"/>
              </a:rPr>
              <a:t>№</a:t>
            </a:r>
            <a:r>
              <a:rPr lang="en-US" dirty="0">
                <a:latin typeface="+mj-lt"/>
              </a:rPr>
              <a:t>9 (1999) 2145-2154.</a:t>
            </a:r>
            <a:endParaRPr lang="ru-RU" dirty="0">
              <a:latin typeface="+mj-lt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en-US" dirty="0">
                <a:latin typeface="+mj-lt"/>
              </a:rPr>
              <a:t>F.G. </a:t>
            </a:r>
            <a:r>
              <a:rPr lang="en-US" dirty="0" err="1">
                <a:latin typeface="+mj-lt"/>
              </a:rPr>
              <a:t>Avkhadiev</a:t>
            </a:r>
            <a:r>
              <a:rPr lang="en-US" dirty="0">
                <a:latin typeface="+mj-lt"/>
              </a:rPr>
              <a:t>, K.J. </a:t>
            </a:r>
            <a:r>
              <a:rPr lang="en-US" dirty="0" err="1">
                <a:latin typeface="+mj-lt"/>
              </a:rPr>
              <a:t>Wirths</a:t>
            </a:r>
            <a:r>
              <a:rPr lang="en-US" dirty="0">
                <a:latin typeface="+mj-lt"/>
              </a:rPr>
              <a:t>, Unified Poincare and Hardy inequality sharp constants for convex domains, </a:t>
            </a:r>
            <a:r>
              <a:rPr lang="en-US" dirty="0" err="1">
                <a:latin typeface="+mj-lt"/>
              </a:rPr>
              <a:t>Z.Angev.Math.Meth</a:t>
            </a:r>
            <a:r>
              <a:rPr lang="en-US" dirty="0">
                <a:latin typeface="+mj-lt"/>
              </a:rPr>
              <a:t>. 87, No 8-9, 632-642  (2007)</a:t>
            </a:r>
            <a:endParaRPr lang="ru-RU" dirty="0">
              <a:latin typeface="+mj-lt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en-US" dirty="0" err="1">
                <a:latin typeface="+mj-lt"/>
              </a:rPr>
              <a:t>S.T.Yau</a:t>
            </a:r>
            <a:r>
              <a:rPr lang="en-US" dirty="0">
                <a:latin typeface="+mj-lt"/>
              </a:rPr>
              <a:t>, Isoperimetric constants and the first </a:t>
            </a:r>
            <a:r>
              <a:rPr lang="en-US" dirty="0" err="1">
                <a:latin typeface="+mj-lt"/>
              </a:rPr>
              <a:t>eigenvalue</a:t>
            </a:r>
            <a:r>
              <a:rPr lang="en-US" dirty="0">
                <a:latin typeface="+mj-lt"/>
              </a:rPr>
              <a:t> of a compact </a:t>
            </a:r>
            <a:r>
              <a:rPr lang="en-US" dirty="0" err="1">
                <a:latin typeface="+mj-lt"/>
              </a:rPr>
              <a:t>Riemanian</a:t>
            </a:r>
            <a:r>
              <a:rPr lang="en-US" dirty="0">
                <a:latin typeface="+mj-lt"/>
              </a:rPr>
              <a:t> manifold, </a:t>
            </a:r>
            <a:r>
              <a:rPr lang="en-US" dirty="0" err="1">
                <a:latin typeface="+mj-lt"/>
              </a:rPr>
              <a:t>Ann.Sci</a:t>
            </a:r>
            <a:r>
              <a:rPr lang="en-US" dirty="0">
                <a:latin typeface="+mj-lt"/>
              </a:rPr>
              <a:t>. </a:t>
            </a:r>
            <a:r>
              <a:rPr lang="en-US" dirty="0" err="1">
                <a:latin typeface="+mj-lt"/>
              </a:rPr>
              <a:t>Ecole</a:t>
            </a:r>
            <a:r>
              <a:rPr lang="en-US" dirty="0">
                <a:latin typeface="+mj-lt"/>
              </a:rPr>
              <a:t> Norm. Sup. (4) 8 (1975), 487-507.</a:t>
            </a:r>
            <a:endParaRPr lang="ru-RU" dirty="0">
              <a:latin typeface="+mj-lt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ru-RU" dirty="0" err="1">
                <a:latin typeface="+mj-lt"/>
              </a:rPr>
              <a:t>В.М.Миклюков</a:t>
            </a:r>
            <a:r>
              <a:rPr lang="ru-RU" dirty="0">
                <a:latin typeface="+mj-lt"/>
              </a:rPr>
              <a:t>, Неравенство Харди для функций с обобщенными производными на римановых многообразиях</a:t>
            </a:r>
            <a:r>
              <a:rPr lang="ru-RU" dirty="0" smtClean="0">
                <a:latin typeface="+mj-lt"/>
              </a:rPr>
              <a:t>.</a:t>
            </a:r>
            <a:r>
              <a:rPr lang="en-US" dirty="0" smtClean="0">
                <a:latin typeface="+mj-lt"/>
              </a:rPr>
              <a:t> Trudy IPMM NAN </a:t>
            </a:r>
            <a:r>
              <a:rPr lang="en-US" dirty="0" err="1" smtClean="0">
                <a:latin typeface="+mj-lt"/>
              </a:rPr>
              <a:t>Ukrainy</a:t>
            </a:r>
            <a:r>
              <a:rPr lang="en-US" dirty="0" smtClean="0">
                <a:latin typeface="+mj-lt"/>
              </a:rPr>
              <a:t>. v. 3. 1998</a:t>
            </a:r>
            <a:r>
              <a:rPr lang="ru-RU" dirty="0" smtClean="0">
                <a:latin typeface="+mj-lt"/>
              </a:rPr>
              <a:t>.</a:t>
            </a:r>
            <a:r>
              <a:rPr lang="en-US" dirty="0" smtClean="0">
                <a:latin typeface="+mj-lt"/>
              </a:rPr>
              <a:t> c</a:t>
            </a:r>
            <a:r>
              <a:rPr lang="ru-RU" dirty="0" smtClean="0">
                <a:latin typeface="+mj-lt"/>
              </a:rPr>
              <a:t>. 158-172.</a:t>
            </a:r>
            <a:endParaRPr lang="ru-RU" dirty="0">
              <a:latin typeface="+mj-lt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857232"/>
            <a:ext cx="8229600" cy="857248"/>
          </a:xfrm>
        </p:spPr>
        <p:txBody>
          <a:bodyPr>
            <a:noAutofit/>
          </a:bodyPr>
          <a:lstStyle/>
          <a:p>
            <a:pPr algn="ctr"/>
            <a:r>
              <a:rPr lang="en-US" sz="3000" dirty="0" smtClean="0"/>
              <a:t>Basic concepts by </a:t>
            </a:r>
            <a:r>
              <a:rPr lang="en-US" sz="3000" dirty="0" err="1" smtClean="0"/>
              <a:t>V.M.Miklyukov</a:t>
            </a:r>
            <a:r>
              <a:rPr lang="en-US" sz="3000" dirty="0" smtClean="0"/>
              <a:t> and                       </a:t>
            </a:r>
            <a:r>
              <a:rPr lang="en-US" sz="3000" dirty="0" err="1" smtClean="0"/>
              <a:t>M.-K.Vuorinen</a:t>
            </a:r>
            <a:r>
              <a:rPr lang="en-US" sz="3000" dirty="0" smtClean="0"/>
              <a:t>.</a:t>
            </a:r>
            <a:endParaRPr lang="ru-RU" sz="3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63679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/>
              <a:t>Let</a:t>
            </a:r>
            <a:r>
              <a:rPr lang="ru-RU" sz="2800" dirty="0" smtClean="0"/>
              <a:t>      </a:t>
            </a:r>
            <a:r>
              <a:rPr lang="en-US" sz="2800" dirty="0" smtClean="0"/>
              <a:t>be an n</a:t>
            </a:r>
            <a:r>
              <a:rPr lang="ru-RU" sz="2800" dirty="0" smtClean="0"/>
              <a:t>-</a:t>
            </a:r>
            <a:r>
              <a:rPr lang="en-US" sz="2800" dirty="0" smtClean="0"/>
              <a:t>dimensional connected </a:t>
            </a:r>
            <a:r>
              <a:rPr lang="en-US" sz="2800" dirty="0" err="1" smtClean="0"/>
              <a:t>noncompact</a:t>
            </a:r>
            <a:r>
              <a:rPr lang="en-US" sz="2800" dirty="0" smtClean="0"/>
              <a:t> Riemannian </a:t>
            </a:r>
            <a:r>
              <a:rPr lang="ru-RU" sz="2800" dirty="0" smtClean="0"/>
              <a:t>С</a:t>
            </a:r>
            <a:r>
              <a:rPr lang="ru-RU" sz="2800" baseline="30000" dirty="0" smtClean="0"/>
              <a:t>2</a:t>
            </a:r>
            <a:r>
              <a:rPr lang="ru-RU" sz="2800" dirty="0" smtClean="0"/>
              <a:t>-</a:t>
            </a:r>
            <a:r>
              <a:rPr lang="en-US" sz="2800" dirty="0" smtClean="0"/>
              <a:t>manifold without boundary.         For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   where</a:t>
            </a:r>
            <a:endParaRPr lang="ru-RU" sz="2400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7239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1143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0" y="142852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0" y="1143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2289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85918" y="5519620"/>
            <a:ext cx="4071966" cy="500203"/>
          </a:xfrm>
          <a:prstGeom prst="rect">
            <a:avLst/>
          </a:prstGeom>
          <a:noFill/>
        </p:spPr>
      </p:pic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0" y="10668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3690938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2292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857356" y="6286520"/>
            <a:ext cx="3490282" cy="429801"/>
          </a:xfrm>
          <a:prstGeom prst="rect">
            <a:avLst/>
          </a:prstGeom>
          <a:noFill/>
        </p:spPr>
      </p:pic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0" y="100010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3690938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96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2295" name="Picture 7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86116" y="2928934"/>
            <a:ext cx="4029075" cy="1247775"/>
          </a:xfrm>
          <a:prstGeom prst="rect">
            <a:avLst/>
          </a:prstGeom>
          <a:noFill/>
        </p:spPr>
      </p:pic>
      <p:sp>
        <p:nvSpPr>
          <p:cNvPr id="12297" name="Rectangle 9"/>
          <p:cNvSpPr>
            <a:spLocks noChangeArrowheads="1"/>
          </p:cNvSpPr>
          <p:nvPr/>
        </p:nvSpPr>
        <p:spPr bwMode="auto">
          <a:xfrm>
            <a:off x="0" y="171448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3690938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99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5" name="Picture 5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14414" y="1857364"/>
            <a:ext cx="235927" cy="547687"/>
          </a:xfrm>
          <a:prstGeom prst="rect">
            <a:avLst/>
          </a:prstGeom>
          <a:noFill/>
        </p:spPr>
      </p:pic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9525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3690938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00166" y="2857496"/>
            <a:ext cx="1047750" cy="495300"/>
          </a:xfrm>
          <a:prstGeom prst="rect">
            <a:avLst/>
          </a:prstGeom>
          <a:noFill/>
        </p:spPr>
      </p:pic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0" y="9525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3690938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" name="Picture 1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5786" y="4088108"/>
            <a:ext cx="7000924" cy="1269718"/>
          </a:xfrm>
          <a:prstGeom prst="rect">
            <a:avLst/>
          </a:prstGeom>
          <a:noFill/>
        </p:spPr>
      </p:pic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0" y="14954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3690938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857232"/>
            <a:ext cx="8229600" cy="77554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Isoperimetric profile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</p:txBody>
      </p:sp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0" y="7334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153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155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157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158" name="Rectangle 14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0" y="7334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5786" y="4214818"/>
            <a:ext cx="7875604" cy="571504"/>
          </a:xfrm>
          <a:prstGeom prst="rect">
            <a:avLst/>
          </a:prstGeom>
          <a:noFill/>
        </p:spPr>
      </p:pic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1269" name="Picture 5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29058" y="4850027"/>
            <a:ext cx="4762533" cy="507799"/>
          </a:xfrm>
          <a:prstGeom prst="rect">
            <a:avLst/>
          </a:prstGeom>
          <a:noFill/>
        </p:spPr>
      </p:pic>
      <p:sp>
        <p:nvSpPr>
          <p:cNvPr id="11272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273" name="Rectangle 9"/>
          <p:cNvSpPr>
            <a:spLocks noChangeArrowheads="1"/>
          </p:cNvSpPr>
          <p:nvPr/>
        </p:nvSpPr>
        <p:spPr bwMode="auto">
          <a:xfrm>
            <a:off x="0" y="10953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3690938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275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1274" name="Picture 10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4348" y="2553598"/>
            <a:ext cx="2928958" cy="656322"/>
          </a:xfrm>
          <a:prstGeom prst="rect">
            <a:avLst/>
          </a:prstGeom>
          <a:noFill/>
        </p:spPr>
      </p:pic>
      <p:sp>
        <p:nvSpPr>
          <p:cNvPr id="11276" name="Rectangle 12"/>
          <p:cNvSpPr>
            <a:spLocks noChangeArrowheads="1"/>
          </p:cNvSpPr>
          <p:nvPr/>
        </p:nvSpPr>
        <p:spPr bwMode="auto">
          <a:xfrm>
            <a:off x="0" y="10953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3690938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278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1277" name="Picture 13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57619" y="2554682"/>
            <a:ext cx="4133847" cy="617138"/>
          </a:xfrm>
          <a:prstGeom prst="rect">
            <a:avLst/>
          </a:prstGeom>
          <a:noFill/>
        </p:spPr>
      </p:pic>
      <p:sp>
        <p:nvSpPr>
          <p:cNvPr id="11280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1279" name="Picture 15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4348" y="3407364"/>
            <a:ext cx="1643074" cy="57408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928670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The constant which characterizes isoperimetric profile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500306"/>
            <a:ext cx="8229600" cy="3824294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0" y="13049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0" y="13049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41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14480" y="3000372"/>
            <a:ext cx="5848350" cy="1924050"/>
          </a:xfrm>
          <a:prstGeom prst="rect">
            <a:avLst/>
          </a:prstGeom>
          <a:noFill/>
        </p:spPr>
      </p:pic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0" y="23812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3690938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714356"/>
            <a:ext cx="8429684" cy="1347046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Theorem (</a:t>
            </a:r>
            <a:r>
              <a:rPr lang="en-US" dirty="0" err="1" smtClean="0"/>
              <a:t>V.M.Miklyukov</a:t>
            </a:r>
            <a:r>
              <a:rPr lang="en-US" dirty="0" smtClean="0"/>
              <a:t> and        </a:t>
            </a:r>
            <a:r>
              <a:rPr lang="en-US" dirty="0" err="1" smtClean="0"/>
              <a:t>M.-K.Vuorinen</a:t>
            </a:r>
            <a:r>
              <a:rPr lang="en-US" dirty="0" smtClean="0"/>
              <a:t>, 1999)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500174"/>
            <a:ext cx="8501122" cy="424021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dirty="0" smtClean="0"/>
              <a:t>  </a:t>
            </a:r>
            <a:endParaRPr lang="en-US" sz="2800" dirty="0" smtClean="0"/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Let                        .  If     has an isoperimetric profile with B&lt;∞</a:t>
            </a:r>
            <a:r>
              <a:rPr lang="ru-RU" sz="2800" dirty="0" smtClean="0"/>
              <a:t>,</a:t>
            </a:r>
            <a:r>
              <a:rPr lang="en-US" sz="2800" dirty="0" smtClean="0"/>
              <a:t> then for any function                       </a:t>
            </a:r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416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7415" name="Picture 7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28728" y="3786190"/>
            <a:ext cx="6575550" cy="1257303"/>
          </a:xfrm>
          <a:prstGeom prst="rect">
            <a:avLst/>
          </a:prstGeom>
          <a:noFill/>
        </p:spPr>
      </p:pic>
      <p:sp>
        <p:nvSpPr>
          <p:cNvPr id="17417" name="Rectangle 9"/>
          <p:cNvSpPr>
            <a:spLocks noChangeArrowheads="1"/>
          </p:cNvSpPr>
          <p:nvPr/>
        </p:nvSpPr>
        <p:spPr bwMode="auto">
          <a:xfrm>
            <a:off x="0" y="12858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7419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7418" name="Picture 10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00364" y="5214950"/>
            <a:ext cx="3286148" cy="936631"/>
          </a:xfrm>
          <a:prstGeom prst="rect">
            <a:avLst/>
          </a:prstGeom>
          <a:noFill/>
        </p:spPr>
      </p:pic>
      <p:sp>
        <p:nvSpPr>
          <p:cNvPr id="17420" name="Rectangle 12"/>
          <p:cNvSpPr>
            <a:spLocks noChangeArrowheads="1"/>
          </p:cNvSpPr>
          <p:nvPr/>
        </p:nvSpPr>
        <p:spPr bwMode="auto">
          <a:xfrm>
            <a:off x="0" y="1019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7422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1269" name="Picture 5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93131" y="2452685"/>
            <a:ext cx="235927" cy="547687"/>
          </a:xfrm>
          <a:prstGeom prst="rect">
            <a:avLst/>
          </a:prstGeom>
          <a:noFill/>
        </p:spPr>
      </p:pic>
      <p:sp>
        <p:nvSpPr>
          <p:cNvPr id="11272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273" name="Rectangle 9"/>
          <p:cNvSpPr>
            <a:spLocks noChangeArrowheads="1"/>
          </p:cNvSpPr>
          <p:nvPr/>
        </p:nvSpPr>
        <p:spPr bwMode="auto">
          <a:xfrm>
            <a:off x="0" y="1181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275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1274" name="Picture 10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86447" y="2928934"/>
            <a:ext cx="1928825" cy="579409"/>
          </a:xfrm>
          <a:prstGeom prst="rect">
            <a:avLst/>
          </a:prstGeom>
          <a:noFill/>
        </p:spPr>
      </p:pic>
      <p:sp>
        <p:nvSpPr>
          <p:cNvPr id="11277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278" name="Rectangle 14"/>
          <p:cNvSpPr>
            <a:spLocks noChangeArrowheads="1"/>
          </p:cNvSpPr>
          <p:nvPr/>
        </p:nvSpPr>
        <p:spPr bwMode="auto">
          <a:xfrm>
            <a:off x="0" y="1076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71538" y="2599176"/>
            <a:ext cx="1928826" cy="401196"/>
          </a:xfrm>
          <a:prstGeom prst="rect">
            <a:avLst/>
          </a:prstGeom>
          <a:noFill/>
        </p:spPr>
      </p:pic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0" y="952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210050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000108"/>
            <a:ext cx="8229600" cy="846980"/>
          </a:xfrm>
        </p:spPr>
        <p:txBody>
          <a:bodyPr>
            <a:normAutofit/>
          </a:bodyPr>
          <a:lstStyle/>
          <a:p>
            <a:pPr algn="ctr"/>
            <a:r>
              <a:rPr lang="en-US" sz="3500" dirty="0" smtClean="0"/>
              <a:t>S.T. </a:t>
            </a:r>
            <a:r>
              <a:rPr lang="en-US" sz="3500" dirty="0" err="1" smtClean="0"/>
              <a:t>Yau</a:t>
            </a:r>
            <a:r>
              <a:rPr lang="en-US" sz="3500" dirty="0" smtClean="0"/>
              <a:t> result (</a:t>
            </a:r>
            <a:r>
              <a:rPr lang="en-US" sz="3600" dirty="0" smtClean="0"/>
              <a:t>1975)</a:t>
            </a:r>
            <a:endParaRPr lang="ru-RU" sz="35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lnSpc>
                <a:spcPct val="150000"/>
              </a:lnSpc>
              <a:buNone/>
            </a:pPr>
            <a:r>
              <a:rPr lang="en-US" sz="3200" dirty="0" smtClean="0"/>
              <a:t>Let     be Riemannian manifold, with Gaussian curvature </a:t>
            </a:r>
            <a:r>
              <a:rPr lang="en-US" sz="3200" b="1" i="1" dirty="0" smtClean="0"/>
              <a:t>K</a:t>
            </a:r>
            <a:r>
              <a:rPr lang="en-US" sz="3200" dirty="0" smtClean="0"/>
              <a:t> and </a:t>
            </a:r>
            <a:r>
              <a:rPr lang="en-US" sz="3200" b="1" i="1" dirty="0" smtClean="0"/>
              <a:t>k</a:t>
            </a:r>
            <a:r>
              <a:rPr lang="en-US" sz="3200" dirty="0" smtClean="0"/>
              <a:t>=const&lt;0.</a:t>
            </a:r>
            <a:endParaRPr lang="ru-RU" sz="3200" dirty="0" smtClean="0"/>
          </a:p>
          <a:p>
            <a:endParaRPr lang="ru-RU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0" y="933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3690938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71538" y="4024321"/>
            <a:ext cx="2284170" cy="690563"/>
          </a:xfrm>
          <a:prstGeom prst="rect">
            <a:avLst/>
          </a:prstGeom>
          <a:noFill/>
        </p:spPr>
      </p:pic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0" y="1076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3690938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8199" name="Picture 7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71868" y="4024321"/>
            <a:ext cx="685800" cy="619125"/>
          </a:xfrm>
          <a:prstGeom prst="rect">
            <a:avLst/>
          </a:prstGeom>
          <a:noFill/>
        </p:spPr>
      </p:pic>
      <p:sp>
        <p:nvSpPr>
          <p:cNvPr id="8201" name="Rectangle 9"/>
          <p:cNvSpPr>
            <a:spLocks noChangeArrowheads="1"/>
          </p:cNvSpPr>
          <p:nvPr/>
        </p:nvSpPr>
        <p:spPr bwMode="auto">
          <a:xfrm>
            <a:off x="0" y="1076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3690938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203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204" name="Rectangle 12"/>
          <p:cNvSpPr>
            <a:spLocks noChangeArrowheads="1"/>
          </p:cNvSpPr>
          <p:nvPr/>
        </p:nvSpPr>
        <p:spPr bwMode="auto">
          <a:xfrm>
            <a:off x="0" y="1200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3690938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206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8205" name="Picture 1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357686" y="3940727"/>
            <a:ext cx="4143404" cy="755106"/>
          </a:xfrm>
          <a:prstGeom prst="rect">
            <a:avLst/>
          </a:prstGeom>
          <a:noFill/>
        </p:spPr>
      </p:pic>
      <p:pic>
        <p:nvPicPr>
          <p:cNvPr id="20" name="Picture 5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71670" y="2071678"/>
            <a:ext cx="235927" cy="54768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714356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3500" b="1" dirty="0" smtClean="0"/>
              <a:t>Case when the domain is the strip on the plane</a:t>
            </a:r>
            <a:endParaRPr lang="ru-RU" sz="35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7649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43082" y="2071678"/>
            <a:ext cx="5700752" cy="500066"/>
          </a:xfrm>
          <a:prstGeom prst="rect">
            <a:avLst/>
          </a:prstGeom>
          <a:noFill/>
        </p:spPr>
      </p:pic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57487" y="2786058"/>
            <a:ext cx="4071967" cy="799312"/>
          </a:xfrm>
          <a:prstGeom prst="rect">
            <a:avLst/>
          </a:prstGeom>
          <a:noFill/>
        </p:spPr>
      </p:pic>
      <p:sp>
        <p:nvSpPr>
          <p:cNvPr id="2765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7653" name="Picture 5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57488" y="4929198"/>
            <a:ext cx="2357454" cy="439823"/>
          </a:xfrm>
          <a:prstGeom prst="rect">
            <a:avLst/>
          </a:prstGeom>
          <a:noFill/>
        </p:spPr>
      </p:pic>
      <p:sp>
        <p:nvSpPr>
          <p:cNvPr id="2765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7655" name="Picture 7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57488" y="5786454"/>
            <a:ext cx="2697149" cy="714380"/>
          </a:xfrm>
          <a:prstGeom prst="rect">
            <a:avLst/>
          </a:prstGeom>
          <a:noFill/>
        </p:spPr>
      </p:pic>
      <p:sp>
        <p:nvSpPr>
          <p:cNvPr id="2765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7657" name="Picture 9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57488" y="3857628"/>
            <a:ext cx="2678196" cy="78581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500" b="1" dirty="0" smtClean="0"/>
              <a:t>Case when the domain is the strip on the plane</a:t>
            </a:r>
            <a:endParaRPr lang="ru-RU" sz="35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</p:txBody>
      </p:sp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867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8677" name="Picture 5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14480" y="2357430"/>
            <a:ext cx="4290566" cy="785818"/>
          </a:xfrm>
          <a:prstGeom prst="rect">
            <a:avLst/>
          </a:prstGeom>
          <a:noFill/>
        </p:spPr>
      </p:pic>
      <p:sp>
        <p:nvSpPr>
          <p:cNvPr id="2868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8679" name="Picture 7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14480" y="4714884"/>
            <a:ext cx="5853551" cy="785819"/>
          </a:xfrm>
          <a:prstGeom prst="rect">
            <a:avLst/>
          </a:prstGeom>
          <a:noFill/>
        </p:spPr>
      </p:pic>
      <p:sp>
        <p:nvSpPr>
          <p:cNvPr id="28682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8683" name="Rectangle 11"/>
          <p:cNvSpPr>
            <a:spLocks noChangeArrowheads="1"/>
          </p:cNvSpPr>
          <p:nvPr/>
        </p:nvSpPr>
        <p:spPr bwMode="auto">
          <a:xfrm>
            <a:off x="0" y="9239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8685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145" name="Picture 1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04996" y="3571876"/>
            <a:ext cx="5867400" cy="971550"/>
          </a:xfrm>
          <a:prstGeom prst="rect">
            <a:avLst/>
          </a:prstGeom>
          <a:noFill/>
        </p:spPr>
      </p:pic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0" y="14287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3690938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142984"/>
            <a:ext cx="8229600" cy="77554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b="1" dirty="0" smtClean="0"/>
              <a:t>Case when the domain is the strip on the plane</a:t>
            </a:r>
            <a:endParaRPr lang="ru-RU" sz="4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pPr>
              <a:buNone/>
            </a:pPr>
            <a:r>
              <a:rPr lang="ru-RU" dirty="0" smtClean="0"/>
              <a:t>    </a:t>
            </a:r>
            <a:endParaRPr lang="ru-RU" dirty="0"/>
          </a:p>
        </p:txBody>
      </p:sp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9697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62317" y="2357430"/>
            <a:ext cx="2567005" cy="785818"/>
          </a:xfrm>
          <a:prstGeom prst="rect">
            <a:avLst/>
          </a:prstGeom>
          <a:noFill/>
        </p:spPr>
      </p:pic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970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970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970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0" y="19716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3690938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0" y="19716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3690938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30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32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131" name="Picture 1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72198" y="4271979"/>
            <a:ext cx="2752725" cy="552450"/>
          </a:xfrm>
          <a:prstGeom prst="rect">
            <a:avLst/>
          </a:prstGeom>
          <a:noFill/>
        </p:spPr>
      </p:pic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1472" y="3786190"/>
            <a:ext cx="5486400" cy="15144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631</TotalTime>
  <Words>268</Words>
  <Application>Microsoft Office PowerPoint</Application>
  <PresentationFormat>On-screen Show (4:3)</PresentationFormat>
  <Paragraphs>47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Поток</vt:lpstr>
      <vt:lpstr>    Isoperimetric characteristics of domains and variational inequalities of mathematical physics</vt:lpstr>
      <vt:lpstr>Basic concepts by V.M.Miklyukov and                       M.-K.Vuorinen.</vt:lpstr>
      <vt:lpstr>Isoperimetric profile</vt:lpstr>
      <vt:lpstr>The constant which characterizes isoperimetric profile</vt:lpstr>
      <vt:lpstr>  Theorem (V.M.Miklyukov and        M.-K.Vuorinen, 1999)</vt:lpstr>
      <vt:lpstr>S.T. Yau result (1975)</vt:lpstr>
      <vt:lpstr>Case when the domain is the strip on the plane</vt:lpstr>
      <vt:lpstr>Case when the domain is the strip on the plane</vt:lpstr>
      <vt:lpstr>Case when the domain is the strip on the plane</vt:lpstr>
      <vt:lpstr>Hardy inequality for the strip</vt:lpstr>
      <vt:lpstr>Comparison of constants B in some special cases when p=q</vt:lpstr>
      <vt:lpstr>References</vt:lpstr>
    </vt:vector>
  </TitlesOfParts>
  <Company>1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Изопериметрические свойства областей и их связь с вариационными неравенствами матфизики</dc:title>
  <dc:creator>1</dc:creator>
  <cp:lastModifiedBy> </cp:lastModifiedBy>
  <cp:revision>62</cp:revision>
  <dcterms:created xsi:type="dcterms:W3CDTF">2009-04-22T16:05:51Z</dcterms:created>
  <dcterms:modified xsi:type="dcterms:W3CDTF">2010-06-11T21:59:31Z</dcterms:modified>
</cp:coreProperties>
</file>