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97" r:id="rId12"/>
    <p:sldId id="298" r:id="rId13"/>
    <p:sldId id="299" r:id="rId14"/>
    <p:sldId id="300" r:id="rId15"/>
    <p:sldId id="301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4" r:id="rId29"/>
    <p:sldId id="285" r:id="rId30"/>
    <p:sldId id="289" r:id="rId31"/>
    <p:sldId id="290" r:id="rId32"/>
    <p:sldId id="291" r:id="rId33"/>
    <p:sldId id="302" r:id="rId34"/>
    <p:sldId id="306" r:id="rId35"/>
    <p:sldId id="307" r:id="rId36"/>
    <p:sldId id="303" r:id="rId37"/>
    <p:sldId id="304" r:id="rId38"/>
    <p:sldId id="305" r:id="rId39"/>
    <p:sldId id="292" r:id="rId40"/>
    <p:sldId id="29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0.wmf"/><Relationship Id="rId4" Type="http://schemas.openxmlformats.org/officeDocument/2006/relationships/image" Target="../media/image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2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0.wmf"/><Relationship Id="rId4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68D45-8927-4384-AC8B-1F79BFC8B588}" type="datetimeFigureOut">
              <a:rPr lang="en-US" smtClean="0"/>
              <a:pPr/>
              <a:t>10/23/2009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C236F-10CA-4991-BB79-E42C4C35F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236F-10CA-4991-BB79-E42C4C35FF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AF077-944C-41EA-B96A-D0B156AF2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68052-7324-4BA6-BA73-E82ED89C6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D2A20-B6C8-4F39-B054-E257C8654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32A0D-2FCF-498C-9425-7A86026DC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904C6-1CFB-417E-898B-2629F8A10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8791B-105C-4020-9DD2-299AB14D9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80BD8-31FC-43AB-BEDC-2B89A219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958AE-5640-4D83-98A9-C320D3882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58CB9-FAD7-4DA7-B7B3-525C767C4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F832-2A2D-43CC-A9D5-570F03CC2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F02BD-E455-468B-8407-7BB8FEF82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D1A2799-EC8A-42B2-B36A-90514F1D5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9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5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58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1.bin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6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65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oleObject" Target="../embeddings/oleObject6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oleObject" Target="../embeddings/oleObject67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oleObject" Target="../embeddings/oleObject6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5" Type="http://schemas.openxmlformats.org/officeDocument/2006/relationships/oleObject" Target="../embeddings/oleObject74.bin"/><Relationship Id="rId4" Type="http://schemas.openxmlformats.org/officeDocument/2006/relationships/oleObject" Target="../embeddings/oleObject73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oleObject" Target="../embeddings/oleObject7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Mathematics for Business Decisions, part II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Variance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Math 115b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1"/>
            <a:ext cx="8229600" cy="609600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Find the variance for the following finite R.V., 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eaLnBrk="1" hangingPunct="1">
              <a:buClr>
                <a:srgbClr val="A50021"/>
              </a:buClr>
              <a:buNone/>
            </a:pPr>
            <a:endParaRPr lang="en-US" sz="2800" dirty="0" smtClean="0"/>
          </a:p>
          <a:p>
            <a:pPr eaLnBrk="1" hangingPunct="1">
              <a:buClr>
                <a:srgbClr val="A50021"/>
              </a:buClr>
              <a:buNone/>
            </a:pPr>
            <a:endParaRPr lang="en-US" sz="2800" dirty="0" smtClean="0"/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3" name="Group 5"/>
          <p:cNvGraphicFramePr>
            <a:graphicFrameLocks/>
          </p:cNvGraphicFramePr>
          <p:nvPr/>
        </p:nvGraphicFramePr>
        <p:xfrm>
          <a:off x="762000" y="2362200"/>
          <a:ext cx="3276600" cy="3657600"/>
        </p:xfrm>
        <a:graphic>
          <a:graphicData uri="http://schemas.openxmlformats.org/drawingml/2006/table">
            <a:tbl>
              <a:tblPr/>
              <a:tblGrid>
                <a:gridCol w="1638300"/>
                <a:gridCol w="16383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743200" y="2362200"/>
          <a:ext cx="914400" cy="485775"/>
        </p:xfrm>
        <a:graphic>
          <a:graphicData uri="http://schemas.openxmlformats.org/presentationml/2006/ole">
            <p:oleObj spid="_x0000_s31747" name="Equation" r:id="rId4" imgW="406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800600" y="1676400"/>
            <a:ext cx="3886200" cy="444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First find the mean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30"/>
          <p:cNvGraphicFramePr>
            <a:graphicFrameLocks/>
          </p:cNvGraphicFramePr>
          <p:nvPr/>
        </p:nvGraphicFramePr>
        <p:xfrm>
          <a:off x="647700" y="1828800"/>
          <a:ext cx="3924300" cy="2926080"/>
        </p:xfrm>
        <a:graphic>
          <a:graphicData uri="http://schemas.openxmlformats.org/drawingml/2006/table">
            <a:tbl>
              <a:tblPr/>
              <a:tblGrid>
                <a:gridCol w="1962150"/>
                <a:gridCol w="19621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r>
                        <a:rPr kumimoji="0" lang="en-US" sz="26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533400" y="5135563"/>
          <a:ext cx="8382000" cy="960437"/>
        </p:xfrm>
        <a:graphic>
          <a:graphicData uri="http://schemas.openxmlformats.org/presentationml/2006/ole">
            <p:oleObj spid="_x0000_s63491" name="Equation" r:id="rId4" imgW="354312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/>
              <a:t>Calculate </a:t>
            </a:r>
            <a:r>
              <a:rPr lang="en-US" i="1" dirty="0" smtClean="0"/>
              <a:t>x</a:t>
            </a:r>
            <a:r>
              <a:rPr lang="en-US" dirty="0" smtClean="0"/>
              <a:t>-value minus the mean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48"/>
          <p:cNvGraphicFramePr>
            <a:graphicFrameLocks/>
          </p:cNvGraphicFramePr>
          <p:nvPr/>
        </p:nvGraphicFramePr>
        <p:xfrm>
          <a:off x="5214938" y="1828800"/>
          <a:ext cx="1947862" cy="2926080"/>
        </p:xfrm>
        <a:graphic>
          <a:graphicData uri="http://schemas.openxmlformats.org/drawingml/2006/table">
            <a:tbl>
              <a:tblPr/>
              <a:tblGrid>
                <a:gridCol w="1947862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47"/>
          <p:cNvGraphicFramePr>
            <a:graphicFrameLocks/>
          </p:cNvGraphicFramePr>
          <p:nvPr/>
        </p:nvGraphicFramePr>
        <p:xfrm>
          <a:off x="685800" y="1800225"/>
          <a:ext cx="3924300" cy="2926080"/>
        </p:xfrm>
        <a:graphic>
          <a:graphicData uri="http://schemas.openxmlformats.org/drawingml/2006/table">
            <a:tbl>
              <a:tblPr/>
              <a:tblGrid>
                <a:gridCol w="1962150"/>
                <a:gridCol w="19621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Object 27"/>
          <p:cNvGraphicFramePr>
            <a:graphicFrameLocks noChangeAspect="1"/>
          </p:cNvGraphicFramePr>
          <p:nvPr/>
        </p:nvGraphicFramePr>
        <p:xfrm>
          <a:off x="3124200" y="1828800"/>
          <a:ext cx="914400" cy="485775"/>
        </p:xfrm>
        <a:graphic>
          <a:graphicData uri="http://schemas.openxmlformats.org/presentationml/2006/ole">
            <p:oleObj spid="_x0000_s64514" name="Equation" r:id="rId4" imgW="406080" imgH="215640" progId="Equation.3">
              <p:embed/>
            </p:oleObj>
          </a:graphicData>
        </a:graphic>
      </p:graphicFrame>
      <p:graphicFrame>
        <p:nvGraphicFramePr>
          <p:cNvPr id="14" name="Object 51"/>
          <p:cNvGraphicFramePr>
            <a:graphicFrameLocks noChangeAspect="1"/>
          </p:cNvGraphicFramePr>
          <p:nvPr/>
        </p:nvGraphicFramePr>
        <p:xfrm>
          <a:off x="5562600" y="1828800"/>
          <a:ext cx="1271588" cy="492125"/>
        </p:xfrm>
        <a:graphic>
          <a:graphicData uri="http://schemas.openxmlformats.org/presentationml/2006/ole">
            <p:oleObj spid="_x0000_s64515" name="Equation" r:id="rId5" imgW="558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Calculate the square of </a:t>
            </a:r>
            <a:r>
              <a:rPr lang="en-US" sz="2800" i="1" dirty="0" smtClean="0"/>
              <a:t>x</a:t>
            </a:r>
            <a:r>
              <a:rPr lang="en-US" sz="2800" dirty="0" smtClean="0"/>
              <a:t>-value minus the mean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6324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3" name="Group 89"/>
          <p:cNvGraphicFramePr>
            <a:graphicFrameLocks/>
          </p:cNvGraphicFramePr>
          <p:nvPr/>
        </p:nvGraphicFramePr>
        <p:xfrm>
          <a:off x="6019800" y="1800225"/>
          <a:ext cx="1714500" cy="2926080"/>
        </p:xfrm>
        <a:graphic>
          <a:graphicData uri="http://schemas.openxmlformats.org/drawingml/2006/table">
            <a:tbl>
              <a:tblPr/>
              <a:tblGrid>
                <a:gridCol w="17145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Group 91"/>
          <p:cNvGraphicFramePr>
            <a:graphicFrameLocks/>
          </p:cNvGraphicFramePr>
          <p:nvPr/>
        </p:nvGraphicFramePr>
        <p:xfrm>
          <a:off x="1066800" y="1800225"/>
          <a:ext cx="3924300" cy="2926080"/>
        </p:xfrm>
        <a:graphic>
          <a:graphicData uri="http://schemas.openxmlformats.org/drawingml/2006/table">
            <a:tbl>
              <a:tblPr/>
              <a:tblGrid>
                <a:gridCol w="1308100"/>
                <a:gridCol w="1308100"/>
                <a:gridCol w="13081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Object 27"/>
          <p:cNvGraphicFramePr>
            <a:graphicFrameLocks noChangeAspect="1"/>
          </p:cNvGraphicFramePr>
          <p:nvPr/>
        </p:nvGraphicFramePr>
        <p:xfrm>
          <a:off x="2590800" y="1828800"/>
          <a:ext cx="914400" cy="485775"/>
        </p:xfrm>
        <a:graphic>
          <a:graphicData uri="http://schemas.openxmlformats.org/presentationml/2006/ole">
            <p:oleObj spid="_x0000_s65538" name="Equation" r:id="rId4" imgW="406080" imgH="215640" progId="Equation.3">
              <p:embed/>
            </p:oleObj>
          </a:graphicData>
        </a:graphic>
      </p:graphicFrame>
      <p:graphicFrame>
        <p:nvGraphicFramePr>
          <p:cNvPr id="16" name="Object 93"/>
          <p:cNvGraphicFramePr>
            <a:graphicFrameLocks noChangeAspect="1"/>
          </p:cNvGraphicFramePr>
          <p:nvPr/>
        </p:nvGraphicFramePr>
        <p:xfrm>
          <a:off x="6218238" y="1752600"/>
          <a:ext cx="1325562" cy="523875"/>
        </p:xfrm>
        <a:graphic>
          <a:graphicData uri="http://schemas.openxmlformats.org/presentationml/2006/ole">
            <p:oleObj spid="_x0000_s65539" name="Equation" r:id="rId5" imgW="609480" imgH="24120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733800" y="1825625"/>
          <a:ext cx="1219200" cy="471488"/>
        </p:xfrm>
        <a:graphic>
          <a:graphicData uri="http://schemas.openxmlformats.org/presentationml/2006/ole">
            <p:oleObj spid="_x0000_s65540" name="Equation" r:id="rId6" imgW="558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105400"/>
            <a:ext cx="8229600" cy="1066800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Multiply the squared values by their respective </a:t>
            </a:r>
            <a:r>
              <a:rPr lang="en-US" sz="2800" i="1" dirty="0" err="1" smtClean="0"/>
              <a:t>p.d.f</a:t>
            </a:r>
            <a:r>
              <a:rPr lang="en-US" sz="2800" i="1" dirty="0" smtClean="0"/>
              <a:t>.</a:t>
            </a:r>
            <a:r>
              <a:rPr lang="en-US" sz="2800" dirty="0" smtClean="0"/>
              <a:t> values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1600200"/>
            <a:ext cx="7391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3"/>
          <p:cNvGraphicFramePr>
            <a:graphicFrameLocks/>
          </p:cNvGraphicFramePr>
          <p:nvPr/>
        </p:nvGraphicFramePr>
        <p:xfrm>
          <a:off x="6324600" y="1752600"/>
          <a:ext cx="2286000" cy="2926080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90"/>
          <p:cNvGraphicFramePr>
            <a:graphicFrameLocks noGrp="1"/>
          </p:cNvGraphicFramePr>
          <p:nvPr/>
        </p:nvGraphicFramePr>
        <p:xfrm>
          <a:off x="381000" y="1778000"/>
          <a:ext cx="5638800" cy="2946400"/>
        </p:xfrm>
        <a:graphic>
          <a:graphicData uri="http://schemas.openxmlformats.org/drawingml/2006/table">
            <a:tbl>
              <a:tblPr/>
              <a:tblGrid>
                <a:gridCol w="1409700"/>
                <a:gridCol w="1409700"/>
                <a:gridCol w="1409700"/>
                <a:gridCol w="14097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Object 92"/>
          <p:cNvGraphicFramePr>
            <a:graphicFrameLocks noChangeAspect="1"/>
          </p:cNvGraphicFramePr>
          <p:nvPr/>
        </p:nvGraphicFramePr>
        <p:xfrm>
          <a:off x="6400800" y="1752600"/>
          <a:ext cx="2157413" cy="488950"/>
        </p:xfrm>
        <a:graphic>
          <a:graphicData uri="http://schemas.openxmlformats.org/presentationml/2006/ole">
            <p:oleObj spid="_x0000_s66562" name="Equation" r:id="rId4" imgW="1066680" imgH="241200" progId="Equation.3">
              <p:embed/>
            </p:oleObj>
          </a:graphicData>
        </a:graphic>
      </p:graphicFrame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648200" y="1752600"/>
          <a:ext cx="1325563" cy="533400"/>
        </p:xfrm>
        <a:graphic>
          <a:graphicData uri="http://schemas.openxmlformats.org/presentationml/2006/ole">
            <p:oleObj spid="_x0000_s66563" name="Equation" r:id="rId5" imgW="609480" imgH="241200" progId="Equation.3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352800" y="1825625"/>
          <a:ext cx="1219200" cy="471488"/>
        </p:xfrm>
        <a:graphic>
          <a:graphicData uri="http://schemas.openxmlformats.org/presentationml/2006/ole">
            <p:oleObj spid="_x0000_s66564" name="Equation" r:id="rId6" imgW="558720" imgH="215640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2133600" y="1828800"/>
          <a:ext cx="914400" cy="485775"/>
        </p:xfrm>
        <a:graphic>
          <a:graphicData uri="http://schemas.openxmlformats.org/presentationml/2006/ole">
            <p:oleObj spid="_x0000_s66565" name="Equation" r:id="rId7" imgW="406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29600" cy="563563"/>
          </a:xfrm>
        </p:spPr>
        <p:txBody>
          <a:bodyPr/>
          <a:lstStyle/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Add the final column to find the variance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4" name="Group 126"/>
          <p:cNvGraphicFramePr>
            <a:graphicFrameLocks noGrp="1"/>
          </p:cNvGraphicFramePr>
          <p:nvPr/>
        </p:nvGraphicFramePr>
        <p:xfrm>
          <a:off x="381000" y="1752600"/>
          <a:ext cx="8153400" cy="2926080"/>
        </p:xfrm>
        <a:graphic>
          <a:graphicData uri="http://schemas.openxmlformats.org/drawingml/2006/table">
            <a:tbl>
              <a:tblPr/>
              <a:tblGrid>
                <a:gridCol w="1431925"/>
                <a:gridCol w="1433513"/>
                <a:gridCol w="1431925"/>
                <a:gridCol w="1433512"/>
                <a:gridCol w="2422525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770438" y="1724025"/>
          <a:ext cx="1325562" cy="533400"/>
        </p:xfrm>
        <a:graphic>
          <a:graphicData uri="http://schemas.openxmlformats.org/presentationml/2006/ole">
            <p:oleObj spid="_x0000_s67586" name="Equation" r:id="rId4" imgW="609480" imgH="24120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352800" y="1797050"/>
          <a:ext cx="1219200" cy="471488"/>
        </p:xfrm>
        <a:graphic>
          <a:graphicData uri="http://schemas.openxmlformats.org/presentationml/2006/ole">
            <p:oleObj spid="_x0000_s67587" name="Equation" r:id="rId5" imgW="558720" imgH="21564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172200" y="1724025"/>
          <a:ext cx="2157413" cy="488950"/>
        </p:xfrm>
        <a:graphic>
          <a:graphicData uri="http://schemas.openxmlformats.org/presentationml/2006/ole">
            <p:oleObj spid="_x0000_s67588" name="Equation" r:id="rId6" imgW="1066680" imgH="24120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133600" y="1800225"/>
          <a:ext cx="914400" cy="485775"/>
        </p:xfrm>
        <a:graphic>
          <a:graphicData uri="http://schemas.openxmlformats.org/presentationml/2006/ole">
            <p:oleObj spid="_x0000_s67589" name="Equation" r:id="rId7" imgW="406080" imgH="215640" progId="Equation.3">
              <p:embed/>
            </p:oleObj>
          </a:graphicData>
        </a:graphic>
      </p:graphicFrame>
      <p:sp>
        <p:nvSpPr>
          <p:cNvPr id="23" name="Text Box 131"/>
          <p:cNvSpPr txBox="1">
            <a:spLocks noChangeArrowheads="1"/>
          </p:cNvSpPr>
          <p:nvPr/>
        </p:nvSpPr>
        <p:spPr bwMode="auto">
          <a:xfrm>
            <a:off x="5105400" y="481488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/>
              <a:t>Variance =</a:t>
            </a:r>
          </a:p>
        </p:txBody>
      </p:sp>
      <p:sp>
        <p:nvSpPr>
          <p:cNvPr id="24" name="Text Box 127"/>
          <p:cNvSpPr txBox="1">
            <a:spLocks noChangeArrowheads="1"/>
          </p:cNvSpPr>
          <p:nvPr/>
        </p:nvSpPr>
        <p:spPr bwMode="auto">
          <a:xfrm>
            <a:off x="6858000" y="4800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 5.2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Variance is used to find standard deviation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Standard deviation is </a:t>
            </a:r>
            <a:r>
              <a:rPr lang="en-US" sz="2400" u="sng" dirty="0" smtClean="0">
                <a:latin typeface="Times New Roman" pitchFamily="18" charset="0"/>
              </a:rPr>
              <a:t>ALWAYS</a:t>
            </a:r>
            <a:r>
              <a:rPr lang="en-US" sz="2400" dirty="0" smtClean="0">
                <a:latin typeface="Times New Roman" pitchFamily="18" charset="0"/>
              </a:rPr>
              <a:t> the square root of variance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Standard deviation is represented by </a:t>
            </a:r>
            <a:r>
              <a:rPr lang="en-US" sz="2400" i="1" dirty="0" smtClean="0">
                <a:latin typeface="Times New Roman" pitchFamily="18" charset="0"/>
              </a:rPr>
              <a:t>sigma</a:t>
            </a: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 		        or  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Standard deviation is the “typical amount” of variation from the mean (approx. 2/3 of all data lies within 1 standard deviation of mean)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</a:t>
            </a:r>
            <a:endParaRPr lang="en-US" sz="4000" dirty="0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1066800" y="4038600"/>
          <a:ext cx="1600200" cy="477838"/>
        </p:xfrm>
        <a:graphic>
          <a:graphicData uri="http://schemas.openxmlformats.org/presentationml/2006/ole">
            <p:oleObj spid="_x0000_s34819" name="Equation" r:id="rId4" imgW="850680" imgH="253800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3746500" y="4038600"/>
          <a:ext cx="1739900" cy="471488"/>
        </p:xfrm>
        <a:graphic>
          <a:graphicData uri="http://schemas.openxmlformats.org/presentationml/2006/ole">
            <p:oleObj spid="_x0000_s34820" name="Equation" r:id="rId5" imgW="8888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Shortcut for binomial R.V.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 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943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Binomial R.V.</a:t>
            </a:r>
            <a:endParaRPr lang="en-US" sz="4000" dirty="0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990600" y="3911600"/>
          <a:ext cx="2994025" cy="1270000"/>
        </p:xfrm>
        <a:graphic>
          <a:graphicData uri="http://schemas.openxmlformats.org/presentationml/2006/ole">
            <p:oleObj spid="_x0000_s35843" name="Equation" r:id="rId4" imgW="1257120" imgH="53316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079500" y="2819400"/>
          <a:ext cx="3035300" cy="520700"/>
        </p:xfrm>
        <a:graphic>
          <a:graphicData uri="http://schemas.openxmlformats.org/presentationml/2006/ole">
            <p:oleObj spid="_x0000_s35844" name="Equation" r:id="rId5" imgW="1257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Suppose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 represents to total number of students that pass a particular class in a given semester.  If there are 34 students in the class and historically 83% of the students pass, find the standard deviation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.</a:t>
            </a:r>
            <a:endParaRPr lang="en-US" sz="2800" b="1" u="sng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 Soln: 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sz="2800" dirty="0" smtClean="0"/>
              <a:t>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7912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Binomial R.V.</a:t>
            </a:r>
            <a:endParaRPr lang="en-US" sz="4000" dirty="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362200" y="3925887"/>
          <a:ext cx="3462337" cy="2093913"/>
        </p:xfrm>
        <a:graphic>
          <a:graphicData uri="http://schemas.openxmlformats.org/presentationml/2006/ole">
            <p:oleObj spid="_x0000_s36867" name="Equation" r:id="rId4" imgW="1638000" imgH="990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A solution could also be attempted using the  </a:t>
            </a:r>
            <a:r>
              <a:rPr lang="en-US" sz="2800" i="1" dirty="0" smtClean="0">
                <a:latin typeface="Times New Roman" pitchFamily="18" charset="0"/>
              </a:rPr>
              <a:t>BINOMDIST</a:t>
            </a:r>
            <a:r>
              <a:rPr lang="en-US" sz="2800" dirty="0" smtClean="0">
                <a:latin typeface="Times New Roman" pitchFamily="18" charset="0"/>
              </a:rPr>
              <a:t> function</a:t>
            </a: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Recall binomial R.V.’s are finite R.V.’s</a:t>
            </a: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Complete table as done in previous examples</a:t>
            </a:r>
            <a:endParaRPr lang="en-US" sz="2800" i="1" dirty="0" smtClean="0">
              <a:latin typeface="Times New Roman" pitchFamily="18" charset="0"/>
            </a:endParaRPr>
          </a:p>
          <a:p>
            <a:pPr eaLnBrk="1" hangingPunct="1">
              <a:buClr>
                <a:srgbClr val="A50021"/>
              </a:buClr>
              <a:buNone/>
            </a:pPr>
            <a:endParaRPr lang="en-US" sz="2800" dirty="0" smtClean="0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486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Binomial R.V.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Variance gives a measure of the dispersion of data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Larger variance means the data is more spread out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Several formulas for different types of variables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Similar formula for continuous R.V.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Value is found using </a:t>
            </a:r>
            <a:r>
              <a:rPr lang="en-US" sz="2800" i="1" dirty="0" smtClean="0">
                <a:latin typeface="Times New Roman" pitchFamily="18" charset="0"/>
              </a:rPr>
              <a:t>Integrating.xlsm</a:t>
            </a: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Recall,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400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990600" y="2667000"/>
          <a:ext cx="4419600" cy="873125"/>
        </p:xfrm>
        <a:graphic>
          <a:graphicData uri="http://schemas.openxmlformats.org/presentationml/2006/ole">
            <p:oleObj spid="_x0000_s38915" name="Equation" r:id="rId4" imgW="1930320" imgH="380880" progId="Equation.3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209800" y="5202237"/>
          <a:ext cx="1973263" cy="588963"/>
        </p:xfrm>
        <a:graphic>
          <a:graphicData uri="http://schemas.openxmlformats.org/presentationml/2006/ole">
            <p:oleObj spid="_x0000_s38916" name="Equation" r:id="rId5" imgW="8506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Suppose 			           is a </a:t>
            </a:r>
            <a:r>
              <a:rPr lang="en-US" sz="2800" i="1" dirty="0" err="1" smtClean="0">
                <a:latin typeface="Times New Roman" pitchFamily="18" charset="0"/>
              </a:rPr>
              <a:t>p.d.f</a:t>
            </a:r>
            <a:r>
              <a:rPr lang="en-US" sz="2800" i="1" dirty="0" smtClean="0">
                <a:latin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</a:rPr>
              <a:t> on the interval [0, 1].  Find the mean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the variance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and the standard deviation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.</a:t>
            </a:r>
            <a:endParaRPr lang="en-US" sz="2800" b="1" u="sng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r>
              <a:rPr lang="en-US" sz="2800" dirty="0" smtClean="0">
                <a:latin typeface="Times New Roman" pitchFamily="18" charset="0"/>
              </a:rPr>
              <a:t>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Soln: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400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819400" y="1676400"/>
          <a:ext cx="3124200" cy="503237"/>
        </p:xfrm>
        <a:graphic>
          <a:graphicData uri="http://schemas.openxmlformats.org/presentationml/2006/ole">
            <p:oleObj spid="_x0000_s39939" name="Equation" r:id="rId4" imgW="1422360" imgH="22860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362200" y="3505200"/>
          <a:ext cx="4632325" cy="2093913"/>
        </p:xfrm>
        <a:graphic>
          <a:graphicData uri="http://schemas.openxmlformats.org/presentationml/2006/ole">
            <p:oleObj spid="_x0000_s39940" name="Equation" r:id="rId5" imgW="1993680" imgH="901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Soln: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096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2209800" y="4430713"/>
          <a:ext cx="1998663" cy="1492250"/>
        </p:xfrm>
        <a:graphic>
          <a:graphicData uri="http://schemas.openxmlformats.org/presentationml/2006/ole">
            <p:oleObj spid="_x0000_s40963" name="Equation" r:id="rId4" imgW="952200" imgH="71100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085975" y="1676400"/>
          <a:ext cx="5991225" cy="2068513"/>
        </p:xfrm>
        <a:graphic>
          <a:graphicData uri="http://schemas.openxmlformats.org/presentationml/2006/ole">
            <p:oleObj spid="_x0000_s40964" name="Equation" r:id="rId5" imgW="2616120" imgH="901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Let </a:t>
            </a:r>
            <a:r>
              <a:rPr lang="en-US" sz="2800" i="1" dirty="0" smtClean="0">
                <a:latin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</a:rPr>
              <a:t> be an exponential random variable with parameter 	  .  Find 	   and 	     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Soln: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1722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514600" y="2163763"/>
          <a:ext cx="914400" cy="427037"/>
        </p:xfrm>
        <a:graphic>
          <a:graphicData uri="http://schemas.openxmlformats.org/presentationml/2006/ole">
            <p:oleObj spid="_x0000_s41987" name="Equation" r:id="rId4" imgW="380880" imgH="17748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4495800" y="2133600"/>
          <a:ext cx="804863" cy="508000"/>
        </p:xfrm>
        <a:graphic>
          <a:graphicData uri="http://schemas.openxmlformats.org/presentationml/2006/ole">
            <p:oleObj spid="_x0000_s41988" name="Equation" r:id="rId5" imgW="342720" imgH="21564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6019800" y="2178050"/>
          <a:ext cx="457200" cy="457200"/>
        </p:xfrm>
        <a:graphic>
          <a:graphicData uri="http://schemas.openxmlformats.org/presentationml/2006/ole">
            <p:oleObj spid="_x0000_s41989" name="Equation" r:id="rId6" imgW="215640" imgH="215640" progId="Equation.3">
              <p:embed/>
            </p:oleObj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762000" y="3798888"/>
          <a:ext cx="4391025" cy="2068512"/>
        </p:xfrm>
        <a:graphic>
          <a:graphicData uri="http://schemas.openxmlformats.org/presentationml/2006/ole">
            <p:oleObj spid="_x0000_s41990" name="Equation" r:id="rId7" imgW="1917360" imgH="901440" progId="Equation.3">
              <p:embed/>
            </p:oleObj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6465888" y="3810000"/>
          <a:ext cx="1679575" cy="1492250"/>
        </p:xfrm>
        <a:graphic>
          <a:graphicData uri="http://schemas.openxmlformats.org/presentationml/2006/ole">
            <p:oleObj spid="_x0000_s41991" name="Equation" r:id="rId8" imgW="79992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Note that for an exponential random variable, the variance is equal to 	  and the standard deviation is equal to 	  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Let </a:t>
            </a:r>
            <a:r>
              <a:rPr lang="en-US" sz="2800" i="1" dirty="0" smtClean="0">
                <a:latin typeface="Times New Roman" pitchFamily="18" charset="0"/>
              </a:rPr>
              <a:t>W</a:t>
            </a:r>
            <a:r>
              <a:rPr lang="en-US" sz="2800" dirty="0" smtClean="0">
                <a:latin typeface="Times New Roman" pitchFamily="18" charset="0"/>
              </a:rPr>
              <a:t> be a uniform random variable on the interval [0, 30].  Find 	         and 	  .</a:t>
            </a:r>
            <a:endParaRPr lang="en-US" sz="2800" b="1" u="sng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477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4087812" y="4011612"/>
          <a:ext cx="804863" cy="455613"/>
        </p:xfrm>
        <a:graphic>
          <a:graphicData uri="http://schemas.openxmlformats.org/presentationml/2006/ole">
            <p:oleObj spid="_x0000_s43011" name="Equation" r:id="rId4" imgW="380880" imgH="21564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5611812" y="4011612"/>
          <a:ext cx="484188" cy="484188"/>
        </p:xfrm>
        <a:graphic>
          <a:graphicData uri="http://schemas.openxmlformats.org/presentationml/2006/ole">
            <p:oleObj spid="_x0000_s43012" name="Equation" r:id="rId5" imgW="228600" imgH="22860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3783012" y="2106612"/>
          <a:ext cx="457200" cy="457200"/>
        </p:xfrm>
        <a:graphic>
          <a:graphicData uri="http://schemas.openxmlformats.org/presentationml/2006/ole">
            <p:oleObj spid="_x0000_s43013" name="Equation" r:id="rId6" imgW="203040" imgH="203040" progId="Equation.3">
              <p:embed/>
            </p:oleObj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182812" y="2665412"/>
          <a:ext cx="355600" cy="325438"/>
        </p:xfrm>
        <a:graphic>
          <a:graphicData uri="http://schemas.openxmlformats.org/presentationml/2006/ole">
            <p:oleObj spid="_x0000_s43014" name="Equation" r:id="rId7" imgW="15228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Estrom</a:t>
            </a:r>
            <a:r>
              <a:rPr lang="en-US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      </a:t>
            </a:r>
            <a:r>
              <a:rPr lang="en-US" dirty="0">
                <a:solidFill>
                  <a:schemeClr val="bg1"/>
                </a:solidFill>
              </a:rPr>
              <a:t>Math 115b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Soln.: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096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439988" y="1671638"/>
          <a:ext cx="4799012" cy="2130425"/>
        </p:xfrm>
        <a:graphic>
          <a:graphicData uri="http://schemas.openxmlformats.org/presentationml/2006/ole">
            <p:oleObj spid="_x0000_s44035" name="Equation" r:id="rId4" imgW="2031840" imgH="901440" progId="Equation.3">
              <p:embed/>
            </p:oleObj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2544763" y="4319588"/>
          <a:ext cx="1874837" cy="1589087"/>
        </p:xfrm>
        <a:graphic>
          <a:graphicData uri="http://schemas.openxmlformats.org/presentationml/2006/ole">
            <p:oleObj spid="_x0000_s44036" name="Equation" r:id="rId5" imgW="83808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Note that for a uniform random variable, the variance is equal to            .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400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Continuous R.V.</a:t>
            </a:r>
            <a:endParaRPr lang="en-US" sz="4000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2438400" y="2144713"/>
          <a:ext cx="919162" cy="762000"/>
        </p:xfrm>
        <a:graphic>
          <a:graphicData uri="http://schemas.openxmlformats.org/presentationml/2006/ole">
            <p:oleObj spid="_x0000_s45059" name="Equation" r:id="rId4" imgW="5205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Different types of variables can have similar parameters (mean &amp; std. dev.)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We can transform the variables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New variable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defined as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096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Standardization</a:t>
            </a:r>
            <a:endParaRPr lang="en-US" sz="4000" dirty="0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752600" y="4918075"/>
          <a:ext cx="1985963" cy="1101725"/>
        </p:xfrm>
        <a:graphic>
          <a:graphicData uri="http://schemas.openxmlformats.org/presentationml/2006/ole">
            <p:oleObj spid="_x0000_s46083" name="Equation" r:id="rId4" imgW="7999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We say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is the standardization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The mean of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will be 0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The standard deviation of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will be 1.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248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Standardization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Determining probabilities using standardized values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Suppose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 is an exponential random variable with parameter 	          .  Determine 	         where </a:t>
            </a:r>
            <a:r>
              <a:rPr lang="en-US" sz="2800" i="1" dirty="0" smtClean="0">
                <a:latin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</a:rPr>
              <a:t> is the standardization of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u="sng" dirty="0" smtClean="0">
                <a:latin typeface="Times New Roman" pitchFamily="18" charset="0"/>
              </a:rPr>
              <a:t>Soln</a:t>
            </a:r>
            <a:r>
              <a:rPr lang="en-US" sz="2800" dirty="0" smtClean="0">
                <a:latin typeface="Times New Roman" pitchFamily="18" charset="0"/>
              </a:rPr>
              <a:t>: Recall </a:t>
            </a:r>
            <a:endParaRPr lang="en-US" sz="2800" b="1" u="sng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943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Standardization</a:t>
            </a:r>
            <a:endParaRPr lang="en-US" sz="4000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157537" y="3162300"/>
          <a:ext cx="914400" cy="425450"/>
        </p:xfrm>
        <a:graphic>
          <a:graphicData uri="http://schemas.openxmlformats.org/presentationml/2006/ole">
            <p:oleObj spid="_x0000_s51203" name="Equation" r:id="rId4" imgW="380880" imgH="177480" progId="Equation.3">
              <p:embed/>
            </p:oleObj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6129337" y="3151188"/>
          <a:ext cx="1338263" cy="506412"/>
        </p:xfrm>
        <a:graphic>
          <a:graphicData uri="http://schemas.openxmlformats.org/presentationml/2006/ole">
            <p:oleObj spid="_x0000_s51204" name="Equation" r:id="rId5" imgW="571320" imgH="21564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276600" y="4800600"/>
          <a:ext cx="2000250" cy="1111250"/>
        </p:xfrm>
        <a:graphic>
          <a:graphicData uri="http://schemas.openxmlformats.org/presentationml/2006/ole">
            <p:oleObj spid="_x0000_s51205" name="Equation" r:id="rId6" imgW="7999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Finite R.V.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r>
              <a:rPr lang="en-US" dirty="0" smtClean="0">
                <a:latin typeface="Times New Roman" pitchFamily="18" charset="0"/>
              </a:rPr>
              <a:t>	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Easiest if a table is set up</a:t>
            </a:r>
          </a:p>
          <a:p>
            <a:pPr>
              <a:buClr>
                <a:schemeClr val="tx1"/>
              </a:buClr>
              <a:buFontTx/>
              <a:buNone/>
            </a:pPr>
            <a:endParaRPr lang="en-US" dirty="0" smtClean="0">
              <a:latin typeface="Times New Roman" pitchFamily="18" charset="0"/>
            </a:endParaRP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1676400" y="2603500"/>
          <a:ext cx="3894138" cy="795338"/>
        </p:xfrm>
        <a:graphic>
          <a:graphicData uri="http://schemas.openxmlformats.org/presentationml/2006/ole">
            <p:oleObj spid="_x0000_s9217" name="Equation" r:id="rId4" imgW="1739880" imgH="355320" progId="Equation.3">
              <p:embed/>
            </p:oleObj>
          </a:graphicData>
        </a:graphic>
      </p:graphicFrame>
      <p:graphicFrame>
        <p:nvGraphicFramePr>
          <p:cNvPr id="11" name="Group 36"/>
          <p:cNvGraphicFramePr>
            <a:graphicFrameLocks/>
          </p:cNvGraphicFramePr>
          <p:nvPr/>
        </p:nvGraphicFramePr>
        <p:xfrm>
          <a:off x="838200" y="4876800"/>
          <a:ext cx="7729538" cy="1143000"/>
        </p:xfrm>
        <a:graphic>
          <a:graphicData uri="http://schemas.openxmlformats.org/drawingml/2006/table">
            <a:tbl>
              <a:tblPr/>
              <a:tblGrid>
                <a:gridCol w="990600"/>
                <a:gridCol w="1295400"/>
                <a:gridCol w="1447800"/>
                <a:gridCol w="1524000"/>
                <a:gridCol w="2471738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Given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Compute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Compute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Compute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057400" y="4876800"/>
          <a:ext cx="914400" cy="485775"/>
        </p:xfrm>
        <a:graphic>
          <a:graphicData uri="http://schemas.openxmlformats.org/presentationml/2006/ole">
            <p:oleObj spid="_x0000_s9218" name="Equation" r:id="rId5" imgW="406080" imgH="21564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200400" y="4876800"/>
          <a:ext cx="1295400" cy="501650"/>
        </p:xfrm>
        <a:graphic>
          <a:graphicData uri="http://schemas.openxmlformats.org/presentationml/2006/ole">
            <p:oleObj spid="_x0000_s9219" name="Equation" r:id="rId6" imgW="558720" imgH="21564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4648200" y="4846638"/>
          <a:ext cx="1412875" cy="561975"/>
        </p:xfrm>
        <a:graphic>
          <a:graphicData uri="http://schemas.openxmlformats.org/presentationml/2006/ole">
            <p:oleObj spid="_x0000_s9220" name="Equation" r:id="rId7" imgW="609480" imgH="241200" progId="Equation.3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096000" y="4848225"/>
          <a:ext cx="2471738" cy="561975"/>
        </p:xfrm>
        <a:graphic>
          <a:graphicData uri="http://schemas.openxmlformats.org/presentationml/2006/ole">
            <p:oleObj spid="_x0000_s9221" name="Equation" r:id="rId8" imgW="10666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So,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r>
              <a:rPr lang="en-US" sz="2800" dirty="0" smtClean="0">
                <a:latin typeface="Times New Roman" pitchFamily="18" charset="0"/>
              </a:rPr>
              <a:t>	   			    Then, 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61722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1752600" y="1676400"/>
          <a:ext cx="3733800" cy="2987675"/>
        </p:xfrm>
        <a:graphic>
          <a:graphicData uri="http://schemas.openxmlformats.org/presentationml/2006/ole">
            <p:oleObj spid="_x0000_s55299" name="Equation" r:id="rId4" imgW="1714320" imgH="1371600" progId="Equation.3">
              <p:embed/>
            </p:oleObj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5105400" y="4953000"/>
          <a:ext cx="3733800" cy="1206500"/>
        </p:xfrm>
        <a:graphic>
          <a:graphicData uri="http://schemas.openxmlformats.org/presentationml/2006/ole">
            <p:oleObj spid="_x0000_s55300" name="Equation" r:id="rId5" imgW="1650960" imgH="533160" progId="Equation.3">
              <p:embed/>
            </p:oleObj>
          </a:graphicData>
        </a:graphic>
      </p:graphicFrame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Standardization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Formula: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A sample is a collection of data from some random variable (finite or continuous)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2819400" y="2057400"/>
          <a:ext cx="3048000" cy="958850"/>
        </p:xfrm>
        <a:graphic>
          <a:graphicData uri="http://schemas.openxmlformats.org/presentationml/2006/ole">
            <p:oleObj spid="_x0000_s56323" name="Equation" r:id="rId4" imgW="1371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Standard deviation of a sample is found by taking the square root of variance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Formula: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Find the mean, variance, and standard deviation of the sample 14, 16, 17, 21, 22.</a:t>
            </a:r>
            <a:endParaRPr lang="en-US" sz="2800" b="1" u="sng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2667000" y="2895600"/>
          <a:ext cx="4343400" cy="1144588"/>
        </p:xfrm>
        <a:graphic>
          <a:graphicData uri="http://schemas.openxmlformats.org/presentationml/2006/ole">
            <p:oleObj spid="_x0000_s57349" name="Equation" r:id="rId4" imgW="18288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Soln: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b="1" u="sng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Mean: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i="1" dirty="0" smtClean="0">
                <a:latin typeface="Times New Roman" pitchFamily="18" charset="0"/>
              </a:rPr>
              <a:t>AVERAGE</a:t>
            </a:r>
            <a:r>
              <a:rPr lang="en-US" sz="2800" dirty="0" smtClean="0">
                <a:latin typeface="Times New Roman" pitchFamily="18" charset="0"/>
              </a:rPr>
              <a:t> function in </a:t>
            </a:r>
            <a:r>
              <a:rPr lang="en-US" sz="2800" i="1" dirty="0" smtClean="0">
                <a:latin typeface="Times New Roman" pitchFamily="18" charset="0"/>
              </a:rPr>
              <a:t>Excel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2568575" y="2640013"/>
          <a:ext cx="3625850" cy="1322387"/>
        </p:xfrm>
        <a:graphic>
          <a:graphicData uri="http://schemas.openxmlformats.org/presentationml/2006/ole">
            <p:oleObj spid="_x0000_s68611" name="Equation" r:id="rId4" imgW="160020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Variance:</a:t>
            </a: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VAR</a:t>
            </a:r>
            <a:r>
              <a:rPr lang="en-US" sz="2800" dirty="0" smtClean="0">
                <a:latin typeface="Times New Roman" pitchFamily="18" charset="0"/>
              </a:rPr>
              <a:t>  function in </a:t>
            </a:r>
            <a:r>
              <a:rPr lang="en-US" sz="2800" i="1" dirty="0" smtClean="0">
                <a:latin typeface="Times New Roman" pitchFamily="18" charset="0"/>
              </a:rPr>
              <a:t>Excel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914400" y="2286000"/>
          <a:ext cx="7196138" cy="2463800"/>
        </p:xfrm>
        <a:graphic>
          <a:graphicData uri="http://schemas.openxmlformats.org/presentationml/2006/ole">
            <p:oleObj spid="_x0000_s72707" name="Equation" r:id="rId4" imgW="4228920" imgH="1447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Standard Deviation:</a:t>
            </a: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STDEV</a:t>
            </a:r>
            <a:r>
              <a:rPr lang="en-US" sz="2800" dirty="0" smtClean="0">
                <a:latin typeface="Times New Roman" pitchFamily="18" charset="0"/>
              </a:rPr>
              <a:t>  function in </a:t>
            </a:r>
            <a:r>
              <a:rPr lang="en-US" sz="2800" i="1" dirty="0" smtClean="0">
                <a:latin typeface="Times New Roman" pitchFamily="18" charset="0"/>
              </a:rPr>
              <a:t>Excel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3276600" y="2514600"/>
          <a:ext cx="1684338" cy="1778000"/>
        </p:xfrm>
        <a:graphic>
          <a:graphicData uri="http://schemas.openxmlformats.org/presentationml/2006/ole">
            <p:oleObj spid="_x0000_s73731" name="Equation" r:id="rId4" imgW="685800" imgH="723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Why are sample values important?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Sometimes unreasonable/impossible to achieve all values for a random variable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We can assume   	   and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Samples help predict values for the random  variable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</a:t>
            </a:r>
            <a:endParaRPr lang="en-US" sz="4000" dirty="0"/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3276600" y="4124325"/>
          <a:ext cx="1066800" cy="490538"/>
        </p:xfrm>
        <a:graphic>
          <a:graphicData uri="http://schemas.openxmlformats.org/presentationml/2006/ole">
            <p:oleObj spid="_x0000_s69635" name="Equation" r:id="rId4" imgW="469800" imgH="215640" progId="Equation.3">
              <p:embed/>
            </p:oleObj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5105400" y="4114800"/>
          <a:ext cx="1600200" cy="542925"/>
        </p:xfrm>
        <a:graphic>
          <a:graphicData uri="http://schemas.openxmlformats.org/presentationml/2006/ole">
            <p:oleObj spid="_x0000_s69636" name="Equation" r:id="rId5" imgW="6728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Formula: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Compares a group of sample means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562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 Mean</a:t>
            </a:r>
            <a:endParaRPr lang="en-US" sz="4000" dirty="0"/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2971800" y="2057400"/>
          <a:ext cx="1995488" cy="938213"/>
        </p:xfrm>
        <a:graphic>
          <a:graphicData uri="http://schemas.openxmlformats.org/presentationml/2006/ole">
            <p:oleObj spid="_x0000_s70659" name="Equation" r:id="rId4" imgW="838080" imgH="393480" progId="Equation.3">
              <p:embed/>
            </p:oleObj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2971800" y="3435350"/>
          <a:ext cx="1628775" cy="1154113"/>
        </p:xfrm>
        <a:graphic>
          <a:graphicData uri="http://schemas.openxmlformats.org/presentationml/2006/ole">
            <p:oleObj spid="_x0000_s70660" name="Equation" r:id="rId5" imgW="6094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b="1" u="sng" dirty="0" smtClean="0">
                <a:latin typeface="Times New Roman" pitchFamily="18" charset="0"/>
              </a:rPr>
              <a:t>Ex.</a:t>
            </a:r>
            <a:r>
              <a:rPr lang="en-US" sz="2800" dirty="0" smtClean="0">
                <a:latin typeface="Times New Roman" pitchFamily="18" charset="0"/>
              </a:rPr>
              <a:t> Find the variance and standard deviation of the sample mean for the following data set:</a:t>
            </a:r>
          </a:p>
          <a:p>
            <a:pPr>
              <a:buClr>
                <a:srgbClr val="A50021"/>
              </a:buClr>
              <a:buNone/>
            </a:pPr>
            <a:r>
              <a:rPr lang="en-US" sz="2800" dirty="0" smtClean="0">
                <a:latin typeface="Times New Roman" pitchFamily="18" charset="0"/>
              </a:rPr>
              <a:t>		14, 16, 17, 21, 22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Soln: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638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 Mean</a:t>
            </a:r>
            <a:endParaRPr lang="en-US" sz="4000" dirty="0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2352675" y="3657600"/>
          <a:ext cx="1676400" cy="2005013"/>
        </p:xfrm>
        <a:graphic>
          <a:graphicData uri="http://schemas.openxmlformats.org/presentationml/2006/ole">
            <p:oleObj spid="_x0000_s71683" name="Equation" r:id="rId4" imgW="838080" imgH="1002960" progId="Equation.3">
              <p:embed/>
            </p:oleObj>
          </a:graphicData>
        </a:graphic>
      </p:graphicFrame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5943600" y="3505200"/>
          <a:ext cx="1219200" cy="2209800"/>
        </p:xfrm>
        <a:graphic>
          <a:graphicData uri="http://schemas.openxmlformats.org/presentationml/2006/ole">
            <p:oleObj spid="_x0000_s71684" name="Equation" r:id="rId5" imgW="609480" imgH="1104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How do you interpret 			 ?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If there were samples of size 5, the sample mean would be about 18 (from previous calculation) and, on average, the sample mean would be within 1.5166 units about 2/3 of the time.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57150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Sample Mean</a:t>
            </a:r>
            <a:endParaRPr lang="en-US" sz="4000" dirty="0"/>
          </a:p>
        </p:txBody>
      </p:sp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4200525" y="1676400"/>
          <a:ext cx="1895475" cy="550862"/>
        </p:xfrm>
        <a:graphic>
          <a:graphicData uri="http://schemas.openxmlformats.org/presentationml/2006/ole">
            <p:oleObj spid="_x0000_s58371" name="Equation" r:id="rId4" imgW="7873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2724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Find the variance for the following finite </a:t>
            </a:r>
            <a:r>
              <a:rPr lang="en-US" sz="2800" kern="0" dirty="0" smtClean="0"/>
              <a:t>R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.V., 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endParaRPr kumimoji="0" lang="en-US" sz="2800" b="1" i="0" u="sng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4" name="Group 74"/>
          <p:cNvGraphicFramePr>
            <a:graphicFrameLocks noGrp="1"/>
          </p:cNvGraphicFramePr>
          <p:nvPr>
            <p:ph sz="half" idx="4294967295"/>
          </p:nvPr>
        </p:nvGraphicFramePr>
        <p:xfrm>
          <a:off x="762000" y="2362200"/>
          <a:ext cx="3276600" cy="3657600"/>
        </p:xfrm>
        <a:graphic>
          <a:graphicData uri="http://schemas.openxmlformats.org/drawingml/2006/table">
            <a:tbl>
              <a:tblPr/>
              <a:tblGrid>
                <a:gridCol w="1638300"/>
                <a:gridCol w="16383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r>
                        <a:rPr kumimoji="0" lang="en-US" sz="26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</a:rPr>
              <a:t>What to do: </a:t>
            </a:r>
          </a:p>
          <a:p>
            <a:pPr marL="914400" lvl="1" indent="-514350">
              <a:buClr>
                <a:srgbClr val="A50021"/>
              </a:buClr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</a:rPr>
              <a:t>Calculate standard deviation of errors (use </a:t>
            </a:r>
            <a:r>
              <a:rPr lang="en-US" i="1" dirty="0" smtClean="0">
                <a:latin typeface="Times New Roman" pitchFamily="18" charset="0"/>
              </a:rPr>
              <a:t>STDEV</a:t>
            </a:r>
            <a:r>
              <a:rPr lang="en-US" dirty="0" smtClean="0">
                <a:latin typeface="Times New Roman" pitchFamily="18" charset="0"/>
              </a:rPr>
              <a:t> function)</a:t>
            </a:r>
          </a:p>
          <a:p>
            <a:pPr marL="914400" lvl="1" indent="-514350">
              <a:buClr>
                <a:srgbClr val="A50021"/>
              </a:buClr>
              <a:buFont typeface="+mj-lt"/>
              <a:buAutoNum type="arabicPeriod"/>
            </a:pPr>
            <a:endParaRPr lang="en-US" dirty="0" smtClean="0">
              <a:latin typeface="Times New Roman" pitchFamily="18" charset="0"/>
            </a:endParaRPr>
          </a:p>
          <a:p>
            <a:pPr marL="914400" lvl="1" indent="-514350">
              <a:buClr>
                <a:srgbClr val="A50021"/>
              </a:buClr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</a:rPr>
              <a:t>My standard deviation is about 13.53</a:t>
            </a:r>
          </a:p>
          <a:p>
            <a:pPr marL="914400" lvl="1" indent="-514350">
              <a:buClr>
                <a:srgbClr val="A50021"/>
              </a:buClr>
              <a:buFont typeface="+mj-lt"/>
              <a:buAutoNum type="arabicPeriod"/>
            </a:pPr>
            <a:endParaRPr lang="en-US" dirty="0" smtClean="0">
              <a:latin typeface="Times New Roman" pitchFamily="18" charset="0"/>
            </a:endParaRPr>
          </a:p>
          <a:p>
            <a:pPr marL="914400" lvl="1" indent="-514350">
              <a:buClr>
                <a:srgbClr val="A50021"/>
              </a:buClr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</a:rPr>
              <a:t>We assume mean is 0 even though we calculated a value that was different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Project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800600" y="1676400"/>
            <a:ext cx="3886200" cy="444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First find the mean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30"/>
          <p:cNvGraphicFramePr>
            <a:graphicFrameLocks/>
          </p:cNvGraphicFramePr>
          <p:nvPr/>
        </p:nvGraphicFramePr>
        <p:xfrm>
          <a:off x="647700" y="1828800"/>
          <a:ext cx="3924300" cy="2926080"/>
        </p:xfrm>
        <a:graphic>
          <a:graphicData uri="http://schemas.openxmlformats.org/drawingml/2006/table">
            <a:tbl>
              <a:tblPr/>
              <a:tblGrid>
                <a:gridCol w="1962150"/>
                <a:gridCol w="19621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r>
                        <a:rPr kumimoji="0" lang="en-US" sz="26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457200" y="5029200"/>
          <a:ext cx="8382000" cy="960437"/>
        </p:xfrm>
        <a:graphic>
          <a:graphicData uri="http://schemas.openxmlformats.org/presentationml/2006/ole">
            <p:oleObj spid="_x0000_s5121" name="Equation" r:id="rId4" imgW="354312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/>
              <a:t>Calculate </a:t>
            </a:r>
            <a:r>
              <a:rPr lang="en-US" i="1" dirty="0" smtClean="0"/>
              <a:t>x</a:t>
            </a:r>
            <a:r>
              <a:rPr lang="en-US" dirty="0" smtClean="0"/>
              <a:t>-value minus the mean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48"/>
          <p:cNvGraphicFramePr>
            <a:graphicFrameLocks/>
          </p:cNvGraphicFramePr>
          <p:nvPr/>
        </p:nvGraphicFramePr>
        <p:xfrm>
          <a:off x="5214938" y="1828800"/>
          <a:ext cx="1947862" cy="2926080"/>
        </p:xfrm>
        <a:graphic>
          <a:graphicData uri="http://schemas.openxmlformats.org/drawingml/2006/table">
            <a:tbl>
              <a:tblPr/>
              <a:tblGrid>
                <a:gridCol w="1947862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47"/>
          <p:cNvGraphicFramePr>
            <a:graphicFrameLocks/>
          </p:cNvGraphicFramePr>
          <p:nvPr/>
        </p:nvGraphicFramePr>
        <p:xfrm>
          <a:off x="685800" y="1800225"/>
          <a:ext cx="3924300" cy="2926080"/>
        </p:xfrm>
        <a:graphic>
          <a:graphicData uri="http://schemas.openxmlformats.org/drawingml/2006/table">
            <a:tbl>
              <a:tblPr/>
              <a:tblGrid>
                <a:gridCol w="1962150"/>
                <a:gridCol w="196215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Object 27"/>
          <p:cNvGraphicFramePr>
            <a:graphicFrameLocks noChangeAspect="1"/>
          </p:cNvGraphicFramePr>
          <p:nvPr/>
        </p:nvGraphicFramePr>
        <p:xfrm>
          <a:off x="3124200" y="1828800"/>
          <a:ext cx="914400" cy="485775"/>
        </p:xfrm>
        <a:graphic>
          <a:graphicData uri="http://schemas.openxmlformats.org/presentationml/2006/ole">
            <p:oleObj spid="_x0000_s3073" name="Equation" r:id="rId4" imgW="406080" imgH="215640" progId="Equation.3">
              <p:embed/>
            </p:oleObj>
          </a:graphicData>
        </a:graphic>
      </p:graphicFrame>
      <p:graphicFrame>
        <p:nvGraphicFramePr>
          <p:cNvPr id="14" name="Object 51"/>
          <p:cNvGraphicFramePr>
            <a:graphicFrameLocks noChangeAspect="1"/>
          </p:cNvGraphicFramePr>
          <p:nvPr/>
        </p:nvGraphicFramePr>
        <p:xfrm>
          <a:off x="5562600" y="1828800"/>
          <a:ext cx="1271588" cy="492125"/>
        </p:xfrm>
        <a:graphic>
          <a:graphicData uri="http://schemas.openxmlformats.org/presentationml/2006/ole">
            <p:oleObj spid="_x0000_s3074" name="Equation" r:id="rId5" imgW="558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Calculate the square of </a:t>
            </a:r>
            <a:r>
              <a:rPr lang="en-US" sz="2800" i="1" dirty="0" smtClean="0"/>
              <a:t>x</a:t>
            </a:r>
            <a:r>
              <a:rPr lang="en-US" sz="2800" dirty="0" smtClean="0"/>
              <a:t>-value minus the mean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6324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3" name="Group 89"/>
          <p:cNvGraphicFramePr>
            <a:graphicFrameLocks/>
          </p:cNvGraphicFramePr>
          <p:nvPr/>
        </p:nvGraphicFramePr>
        <p:xfrm>
          <a:off x="6019800" y="1800225"/>
          <a:ext cx="1714500" cy="2926080"/>
        </p:xfrm>
        <a:graphic>
          <a:graphicData uri="http://schemas.openxmlformats.org/drawingml/2006/table">
            <a:tbl>
              <a:tblPr/>
              <a:tblGrid>
                <a:gridCol w="17145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Group 91"/>
          <p:cNvGraphicFramePr>
            <a:graphicFrameLocks/>
          </p:cNvGraphicFramePr>
          <p:nvPr/>
        </p:nvGraphicFramePr>
        <p:xfrm>
          <a:off x="1066800" y="1800225"/>
          <a:ext cx="3924300" cy="2926080"/>
        </p:xfrm>
        <a:graphic>
          <a:graphicData uri="http://schemas.openxmlformats.org/drawingml/2006/table">
            <a:tbl>
              <a:tblPr/>
              <a:tblGrid>
                <a:gridCol w="1308100"/>
                <a:gridCol w="1308100"/>
                <a:gridCol w="13081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Object 27"/>
          <p:cNvGraphicFramePr>
            <a:graphicFrameLocks noChangeAspect="1"/>
          </p:cNvGraphicFramePr>
          <p:nvPr/>
        </p:nvGraphicFramePr>
        <p:xfrm>
          <a:off x="2590800" y="1828800"/>
          <a:ext cx="914400" cy="485775"/>
        </p:xfrm>
        <a:graphic>
          <a:graphicData uri="http://schemas.openxmlformats.org/presentationml/2006/ole">
            <p:oleObj spid="_x0000_s1036" name="Equation" r:id="rId4" imgW="406080" imgH="215640" progId="Equation.3">
              <p:embed/>
            </p:oleObj>
          </a:graphicData>
        </a:graphic>
      </p:graphicFrame>
      <p:graphicFrame>
        <p:nvGraphicFramePr>
          <p:cNvPr id="16" name="Object 93"/>
          <p:cNvGraphicFramePr>
            <a:graphicFrameLocks noChangeAspect="1"/>
          </p:cNvGraphicFramePr>
          <p:nvPr/>
        </p:nvGraphicFramePr>
        <p:xfrm>
          <a:off x="6218238" y="1752600"/>
          <a:ext cx="1325562" cy="523875"/>
        </p:xfrm>
        <a:graphic>
          <a:graphicData uri="http://schemas.openxmlformats.org/presentationml/2006/ole">
            <p:oleObj spid="_x0000_s1037" name="Equation" r:id="rId5" imgW="609480" imgH="24120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733800" y="1825625"/>
          <a:ext cx="1219200" cy="471488"/>
        </p:xfrm>
        <a:graphic>
          <a:graphicData uri="http://schemas.openxmlformats.org/presentationml/2006/ole">
            <p:oleObj spid="_x0000_s1038" name="Equation" r:id="rId6" imgW="558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105400"/>
            <a:ext cx="8229600" cy="1066800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Multiply the squared values by their respective </a:t>
            </a:r>
            <a:r>
              <a:rPr lang="en-US" sz="2800" i="1" dirty="0" err="1" smtClean="0"/>
              <a:t>p.d.f</a:t>
            </a:r>
            <a:r>
              <a:rPr lang="en-US" sz="2800" i="1" dirty="0" smtClean="0"/>
              <a:t>.</a:t>
            </a:r>
            <a:r>
              <a:rPr lang="en-US" sz="2800" dirty="0" smtClean="0"/>
              <a:t> values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1600200"/>
            <a:ext cx="7391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1" name="Group 3"/>
          <p:cNvGraphicFramePr>
            <a:graphicFrameLocks/>
          </p:cNvGraphicFramePr>
          <p:nvPr/>
        </p:nvGraphicFramePr>
        <p:xfrm>
          <a:off x="6324600" y="1752600"/>
          <a:ext cx="2286000" cy="2926080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90"/>
          <p:cNvGraphicFramePr>
            <a:graphicFrameLocks noGrp="1"/>
          </p:cNvGraphicFramePr>
          <p:nvPr/>
        </p:nvGraphicFramePr>
        <p:xfrm>
          <a:off x="381000" y="1778000"/>
          <a:ext cx="5638800" cy="2946400"/>
        </p:xfrm>
        <a:graphic>
          <a:graphicData uri="http://schemas.openxmlformats.org/drawingml/2006/table">
            <a:tbl>
              <a:tblPr/>
              <a:tblGrid>
                <a:gridCol w="1409700"/>
                <a:gridCol w="1409700"/>
                <a:gridCol w="1409700"/>
                <a:gridCol w="14097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Object 92"/>
          <p:cNvGraphicFramePr>
            <a:graphicFrameLocks noChangeAspect="1"/>
          </p:cNvGraphicFramePr>
          <p:nvPr/>
        </p:nvGraphicFramePr>
        <p:xfrm>
          <a:off x="6400800" y="1752600"/>
          <a:ext cx="2157413" cy="488950"/>
        </p:xfrm>
        <a:graphic>
          <a:graphicData uri="http://schemas.openxmlformats.org/presentationml/2006/ole">
            <p:oleObj spid="_x0000_s28673" name="Equation" r:id="rId4" imgW="1066680" imgH="241200" progId="Equation.3">
              <p:embed/>
            </p:oleObj>
          </a:graphicData>
        </a:graphic>
      </p:graphicFrame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648200" y="1752600"/>
          <a:ext cx="1325563" cy="533400"/>
        </p:xfrm>
        <a:graphic>
          <a:graphicData uri="http://schemas.openxmlformats.org/presentationml/2006/ole">
            <p:oleObj spid="_x0000_s28674" name="Equation" r:id="rId5" imgW="609480" imgH="241200" progId="Equation.3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352800" y="1825625"/>
          <a:ext cx="1219200" cy="471488"/>
        </p:xfrm>
        <a:graphic>
          <a:graphicData uri="http://schemas.openxmlformats.org/presentationml/2006/ole">
            <p:oleObj spid="_x0000_s28675" name="Equation" r:id="rId6" imgW="558720" imgH="215640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2133600" y="1828800"/>
          <a:ext cx="914400" cy="485775"/>
        </p:xfrm>
        <a:graphic>
          <a:graphicData uri="http://schemas.openxmlformats.org/presentationml/2006/ole">
            <p:oleObj spid="_x0000_s28676" name="Equation" r:id="rId7" imgW="406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29600" cy="563563"/>
          </a:xfrm>
        </p:spPr>
        <p:txBody>
          <a:bodyPr/>
          <a:lstStyle/>
          <a:p>
            <a:pPr>
              <a:spcBef>
                <a:spcPct val="50000"/>
              </a:spcBef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Add the final column to find the variance</a:t>
            </a:r>
          </a:p>
          <a:p>
            <a:pPr eaLnBrk="1" hangingPunct="1">
              <a:buClr>
                <a:srgbClr val="A50021"/>
              </a:buClr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Variance: Finite R.V.</a:t>
            </a:r>
            <a:endParaRPr lang="en-US" sz="4000" dirty="0"/>
          </a:p>
        </p:txBody>
      </p:sp>
      <p:graphicFrame>
        <p:nvGraphicFramePr>
          <p:cNvPr id="14" name="Group 126"/>
          <p:cNvGraphicFramePr>
            <a:graphicFrameLocks noGrp="1"/>
          </p:cNvGraphicFramePr>
          <p:nvPr/>
        </p:nvGraphicFramePr>
        <p:xfrm>
          <a:off x="381000" y="1752600"/>
          <a:ext cx="8153400" cy="2926080"/>
        </p:xfrm>
        <a:graphic>
          <a:graphicData uri="http://schemas.openxmlformats.org/drawingml/2006/table">
            <a:tbl>
              <a:tblPr/>
              <a:tblGrid>
                <a:gridCol w="1431925"/>
                <a:gridCol w="1433513"/>
                <a:gridCol w="1431925"/>
                <a:gridCol w="1433512"/>
                <a:gridCol w="2422525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770438" y="1724025"/>
          <a:ext cx="1325562" cy="533400"/>
        </p:xfrm>
        <a:graphic>
          <a:graphicData uri="http://schemas.openxmlformats.org/presentationml/2006/ole">
            <p:oleObj spid="_x0000_s21507" name="Equation" r:id="rId4" imgW="609480" imgH="24120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352800" y="1797050"/>
          <a:ext cx="1219200" cy="471488"/>
        </p:xfrm>
        <a:graphic>
          <a:graphicData uri="http://schemas.openxmlformats.org/presentationml/2006/ole">
            <p:oleObj spid="_x0000_s21508" name="Equation" r:id="rId5" imgW="558720" imgH="21564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172200" y="1724025"/>
          <a:ext cx="2157413" cy="488950"/>
        </p:xfrm>
        <a:graphic>
          <a:graphicData uri="http://schemas.openxmlformats.org/presentationml/2006/ole">
            <p:oleObj spid="_x0000_s21509" name="Equation" r:id="rId6" imgW="1066680" imgH="24120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133600" y="1800225"/>
          <a:ext cx="914400" cy="485775"/>
        </p:xfrm>
        <a:graphic>
          <a:graphicData uri="http://schemas.openxmlformats.org/presentationml/2006/ole">
            <p:oleObj spid="_x0000_s21510" name="Equation" r:id="rId7" imgW="406080" imgH="215640" progId="Equation.3">
              <p:embed/>
            </p:oleObj>
          </a:graphicData>
        </a:graphic>
      </p:graphicFrame>
      <p:sp>
        <p:nvSpPr>
          <p:cNvPr id="23" name="Text Box 131"/>
          <p:cNvSpPr txBox="1">
            <a:spLocks noChangeArrowheads="1"/>
          </p:cNvSpPr>
          <p:nvPr/>
        </p:nvSpPr>
        <p:spPr bwMode="auto">
          <a:xfrm>
            <a:off x="5105400" y="481488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/>
              <a:t>Variance =</a:t>
            </a:r>
          </a:p>
        </p:txBody>
      </p:sp>
      <p:sp>
        <p:nvSpPr>
          <p:cNvPr id="24" name="Text Box 127"/>
          <p:cNvSpPr txBox="1">
            <a:spLocks noChangeArrowheads="1"/>
          </p:cNvSpPr>
          <p:nvPr/>
        </p:nvSpPr>
        <p:spPr bwMode="auto">
          <a:xfrm>
            <a:off x="6858000" y="4800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10.8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1045</Words>
  <Application>Microsoft Office PowerPoint</Application>
  <PresentationFormat>On-screen Show (4:3)</PresentationFormat>
  <Paragraphs>482</Paragraphs>
  <Slides>40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Default Design</vt:lpstr>
      <vt:lpstr>Equation</vt:lpstr>
      <vt:lpstr>Variance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Company>The 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Cheryl Lacotta</dc:creator>
  <cp:lastModifiedBy>barrett</cp:lastModifiedBy>
  <cp:revision>19</cp:revision>
  <dcterms:created xsi:type="dcterms:W3CDTF">2006-06-24T02:35:21Z</dcterms:created>
  <dcterms:modified xsi:type="dcterms:W3CDTF">2009-10-23T20:34:47Z</dcterms:modified>
</cp:coreProperties>
</file>