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97" r:id="rId12"/>
    <p:sldId id="298" r:id="rId13"/>
    <p:sldId id="299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34.wmf"/><Relationship Id="rId4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68D45-8927-4384-AC8B-1F79BFC8B588}" type="datetimeFigureOut">
              <a:rPr lang="en-US" smtClean="0"/>
              <a:pPr/>
              <a:t>7/9/2009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C236F-10CA-4991-BB79-E42C4C35FF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AF077-944C-41EA-B96A-D0B156AF2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68052-7324-4BA6-BA73-E82ED89C6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D2A20-B6C8-4F39-B054-E257C8654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32A0D-2FCF-498C-9425-7A86026DC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904C6-1CFB-417E-898B-2629F8A10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8791B-105C-4020-9DD2-299AB14D9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80BD8-31FC-43AB-BEDC-2B89A2192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958AE-5640-4D83-98A9-C320D3882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58CB9-FAD7-4DA7-B7B3-525C767C4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F832-2A2D-43CC-A9D5-570F03CC2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F02BD-E455-468B-8407-7BB8FEF82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D1A2799-EC8A-42B2-B36A-90514F1D5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Mathematics for Business Decisions, part II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Sample Mean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Math 115b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257801"/>
            <a:ext cx="8229600" cy="914399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So, the mean is 3.2, variance is 0.64, and standard deviation is 0.8</a:t>
            </a:r>
            <a:r>
              <a:rPr lang="en-US" dirty="0" smtClean="0"/>
              <a:t>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12" name="Group 53"/>
          <p:cNvGraphicFramePr>
            <a:graphicFrameLocks/>
          </p:cNvGraphicFramePr>
          <p:nvPr/>
        </p:nvGraphicFramePr>
        <p:xfrm>
          <a:off x="762000" y="1905000"/>
          <a:ext cx="7805738" cy="2971800"/>
        </p:xfrm>
        <a:graphic>
          <a:graphicData uri="http://schemas.openxmlformats.org/drawingml/2006/table">
            <a:tbl>
              <a:tblPr/>
              <a:tblGrid>
                <a:gridCol w="990600"/>
                <a:gridCol w="1524000"/>
                <a:gridCol w="1524000"/>
                <a:gridCol w="1524000"/>
                <a:gridCol w="2243138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0.016384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0.123904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0.221184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0.016384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0.262144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Object 48"/>
          <p:cNvGraphicFramePr>
            <a:graphicFrameLocks noChangeAspect="1"/>
          </p:cNvGraphicFramePr>
          <p:nvPr/>
        </p:nvGraphicFramePr>
        <p:xfrm>
          <a:off x="2057400" y="1905000"/>
          <a:ext cx="838200" cy="460375"/>
        </p:xfrm>
        <a:graphic>
          <a:graphicData uri="http://schemas.openxmlformats.org/presentationml/2006/ole">
            <p:oleObj spid="_x0000_s31748" name="Equation" r:id="rId4" imgW="393480" imgH="215640" progId="Equation.3">
              <p:embed/>
            </p:oleObj>
          </a:graphicData>
        </a:graphic>
      </p:graphicFrame>
      <p:graphicFrame>
        <p:nvGraphicFramePr>
          <p:cNvPr id="15" name="Object 49"/>
          <p:cNvGraphicFramePr>
            <a:graphicFrameLocks noChangeAspect="1"/>
          </p:cNvGraphicFramePr>
          <p:nvPr/>
        </p:nvGraphicFramePr>
        <p:xfrm>
          <a:off x="3505200" y="1905000"/>
          <a:ext cx="1111250" cy="439738"/>
        </p:xfrm>
        <a:graphic>
          <a:graphicData uri="http://schemas.openxmlformats.org/presentationml/2006/ole">
            <p:oleObj spid="_x0000_s31749" name="Equation" r:id="rId5" imgW="545760" imgH="215640" progId="Equation.3">
              <p:embed/>
            </p:oleObj>
          </a:graphicData>
        </a:graphic>
      </p:graphicFrame>
      <p:graphicFrame>
        <p:nvGraphicFramePr>
          <p:cNvPr id="16" name="Object 50"/>
          <p:cNvGraphicFramePr>
            <a:graphicFrameLocks noChangeAspect="1"/>
          </p:cNvGraphicFramePr>
          <p:nvPr/>
        </p:nvGraphicFramePr>
        <p:xfrm>
          <a:off x="4953000" y="1828800"/>
          <a:ext cx="1241425" cy="517525"/>
        </p:xfrm>
        <a:graphic>
          <a:graphicData uri="http://schemas.openxmlformats.org/presentationml/2006/ole">
            <p:oleObj spid="_x0000_s31750" name="Equation" r:id="rId6" imgW="609480" imgH="253800" progId="Equation.3">
              <p:embed/>
            </p:oleObj>
          </a:graphicData>
        </a:graphic>
      </p:graphicFrame>
      <p:graphicFrame>
        <p:nvGraphicFramePr>
          <p:cNvPr id="17" name="Object 51"/>
          <p:cNvGraphicFramePr>
            <a:graphicFrameLocks noChangeAspect="1"/>
          </p:cNvGraphicFramePr>
          <p:nvPr/>
        </p:nvGraphicFramePr>
        <p:xfrm>
          <a:off x="6324600" y="1828800"/>
          <a:ext cx="2146300" cy="517525"/>
        </p:xfrm>
        <a:graphic>
          <a:graphicData uri="http://schemas.openxmlformats.org/presentationml/2006/ole">
            <p:oleObj spid="_x0000_s31751" name="Equation" r:id="rId7" imgW="10540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1534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Let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 be the standardization of the finite random variable </a:t>
            </a:r>
            <a:r>
              <a:rPr lang="en-US" sz="2800" i="1" dirty="0" smtClean="0">
                <a:latin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</a:rPr>
              <a:t> from the previous example.  Find the mean and standard deviation of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Note that 		               where		 , 	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This means that the </a:t>
            </a:r>
            <a:r>
              <a:rPr lang="en-US" sz="2800" i="1" dirty="0" smtClean="0">
                <a:latin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</a:rPr>
              <a:t>-values must be adjusted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362200" y="3200400"/>
          <a:ext cx="2033587" cy="1185863"/>
        </p:xfrm>
        <a:graphic>
          <a:graphicData uri="http://schemas.openxmlformats.org/presentationml/2006/ole">
            <p:oleObj spid="_x0000_s63492" name="Equation" r:id="rId4" imgW="761760" imgH="444240" progId="Equation.3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5691187" y="3486150"/>
          <a:ext cx="1371600" cy="528638"/>
        </p:xfrm>
        <a:graphic>
          <a:graphicData uri="http://schemas.openxmlformats.org/presentationml/2006/ole">
            <p:oleObj spid="_x0000_s63493" name="Equation" r:id="rId5" imgW="558720" imgH="215640" progId="Equation.3">
              <p:embed/>
            </p:oleObj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7202487" y="3460750"/>
          <a:ext cx="1460500" cy="565150"/>
        </p:xfrm>
        <a:graphic>
          <a:graphicData uri="http://schemas.openxmlformats.org/presentationml/2006/ole">
            <p:oleObj spid="_x0000_s63494" name="Equation" r:id="rId6" imgW="5587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b="1" u="sng" dirty="0" smtClean="0">
                <a:latin typeface="Times New Roman" pitchFamily="18" charset="0"/>
              </a:rPr>
              <a:t>Ex.</a:t>
            </a:r>
            <a:r>
              <a:rPr lang="en-US" sz="2400" dirty="0" smtClean="0">
                <a:latin typeface="Times New Roman" pitchFamily="18" charset="0"/>
              </a:rPr>
              <a:t> Let </a:t>
            </a:r>
            <a:r>
              <a:rPr lang="en-US" sz="2400" i="1" dirty="0" smtClean="0">
                <a:latin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</a:rPr>
              <a:t> be the standardization of the finite random variable </a:t>
            </a:r>
            <a:r>
              <a:rPr lang="en-US" sz="2400" i="1" dirty="0" smtClean="0">
                <a:latin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</a:rPr>
              <a:t> from the previous example.  Find the mean and standard deviation of </a:t>
            </a:r>
            <a:r>
              <a:rPr lang="en-US" sz="2400" i="1" dirty="0" smtClean="0">
                <a:latin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15" name="Group 4"/>
          <p:cNvGraphicFramePr>
            <a:graphicFrameLocks/>
          </p:cNvGraphicFramePr>
          <p:nvPr/>
        </p:nvGraphicFramePr>
        <p:xfrm>
          <a:off x="762000" y="3169920"/>
          <a:ext cx="7805738" cy="2926080"/>
        </p:xfrm>
        <a:graphic>
          <a:graphicData uri="http://schemas.openxmlformats.org/drawingml/2006/table">
            <a:tbl>
              <a:tblPr/>
              <a:tblGrid>
                <a:gridCol w="990600"/>
                <a:gridCol w="1524000"/>
                <a:gridCol w="1524000"/>
                <a:gridCol w="1524000"/>
                <a:gridCol w="2243138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7.5625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0.1936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Object 48"/>
          <p:cNvGraphicFramePr>
            <a:graphicFrameLocks noChangeAspect="1"/>
          </p:cNvGraphicFramePr>
          <p:nvPr/>
        </p:nvGraphicFramePr>
        <p:xfrm>
          <a:off x="2105025" y="3242945"/>
          <a:ext cx="741363" cy="460375"/>
        </p:xfrm>
        <a:graphic>
          <a:graphicData uri="http://schemas.openxmlformats.org/presentationml/2006/ole">
            <p:oleObj spid="_x0000_s64516" name="Equation" r:id="rId4" imgW="368280" imgH="228600" progId="Equation.3">
              <p:embed/>
            </p:oleObj>
          </a:graphicData>
        </a:graphic>
      </p:graphicFrame>
      <p:graphicFrame>
        <p:nvGraphicFramePr>
          <p:cNvPr id="17" name="Object 49"/>
          <p:cNvGraphicFramePr>
            <a:graphicFrameLocks noChangeAspect="1"/>
          </p:cNvGraphicFramePr>
          <p:nvPr/>
        </p:nvGraphicFramePr>
        <p:xfrm>
          <a:off x="3517900" y="3206433"/>
          <a:ext cx="1084263" cy="465137"/>
        </p:xfrm>
        <a:graphic>
          <a:graphicData uri="http://schemas.openxmlformats.org/presentationml/2006/ole">
            <p:oleObj spid="_x0000_s64517" name="Equation" r:id="rId5" imgW="533160" imgH="228600" progId="Equation.3">
              <p:embed/>
            </p:oleObj>
          </a:graphicData>
        </a:graphic>
      </p:graphicFrame>
      <p:graphicFrame>
        <p:nvGraphicFramePr>
          <p:cNvPr id="18" name="Object 50"/>
          <p:cNvGraphicFramePr>
            <a:graphicFrameLocks noChangeAspect="1"/>
          </p:cNvGraphicFramePr>
          <p:nvPr/>
        </p:nvGraphicFramePr>
        <p:xfrm>
          <a:off x="4965700" y="3157220"/>
          <a:ext cx="1216025" cy="542925"/>
        </p:xfrm>
        <a:graphic>
          <a:graphicData uri="http://schemas.openxmlformats.org/presentationml/2006/ole">
            <p:oleObj spid="_x0000_s64518" name="Equation" r:id="rId6" imgW="596880" imgH="266400" progId="Equation.3">
              <p:embed/>
            </p:oleObj>
          </a:graphicData>
        </a:graphic>
      </p:graphicFrame>
      <p:graphicFrame>
        <p:nvGraphicFramePr>
          <p:cNvPr id="19" name="Object 51"/>
          <p:cNvGraphicFramePr>
            <a:graphicFrameLocks noChangeAspect="1"/>
          </p:cNvGraphicFramePr>
          <p:nvPr/>
        </p:nvGraphicFramePr>
        <p:xfrm>
          <a:off x="6413500" y="3157220"/>
          <a:ext cx="2093913" cy="542925"/>
        </p:xfrm>
        <a:graphic>
          <a:graphicData uri="http://schemas.openxmlformats.org/presentationml/2006/ole">
            <p:oleObj spid="_x0000_s64519" name="Equation" r:id="rId7" imgW="102852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181600"/>
            <a:ext cx="8229600" cy="13716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So, the mean is 0 and the standard deviation is 1.</a:t>
            </a:r>
          </a:p>
          <a:p>
            <a:pPr>
              <a:lnSpc>
                <a:spcPct val="90000"/>
              </a:lnSpc>
              <a:buClr>
                <a:srgbClr val="A50021"/>
              </a:buClr>
              <a:buNone/>
            </a:pPr>
            <a:r>
              <a:rPr lang="en-US" sz="2400" dirty="0" smtClean="0">
                <a:latin typeface="Times New Roman" pitchFamily="18" charset="0"/>
              </a:rPr>
              <a:t>	(This MUST be true for all standardized variables)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4038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17" name="Group 53"/>
          <p:cNvGraphicFramePr>
            <a:graphicFrameLocks/>
          </p:cNvGraphicFramePr>
          <p:nvPr/>
        </p:nvGraphicFramePr>
        <p:xfrm>
          <a:off x="609600" y="1828800"/>
          <a:ext cx="7805738" cy="2971800"/>
        </p:xfrm>
        <a:graphic>
          <a:graphicData uri="http://schemas.openxmlformats.org/drawingml/2006/table">
            <a:tbl>
              <a:tblPr/>
              <a:tblGrid>
                <a:gridCol w="990600"/>
                <a:gridCol w="1524000"/>
                <a:gridCol w="1524000"/>
                <a:gridCol w="1524000"/>
                <a:gridCol w="2243138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7.5625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0.1936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Object 48"/>
          <p:cNvGraphicFramePr>
            <a:graphicFrameLocks noChangeAspect="1"/>
          </p:cNvGraphicFramePr>
          <p:nvPr/>
        </p:nvGraphicFramePr>
        <p:xfrm>
          <a:off x="1981200" y="1828800"/>
          <a:ext cx="741363" cy="460375"/>
        </p:xfrm>
        <a:graphic>
          <a:graphicData uri="http://schemas.openxmlformats.org/presentationml/2006/ole">
            <p:oleObj spid="_x0000_s65541" name="Equation" r:id="rId4" imgW="368280" imgH="228600" progId="Equation.3">
              <p:embed/>
            </p:oleObj>
          </a:graphicData>
        </a:graphic>
      </p:graphicFrame>
      <p:graphicFrame>
        <p:nvGraphicFramePr>
          <p:cNvPr id="19" name="Object 49"/>
          <p:cNvGraphicFramePr>
            <a:graphicFrameLocks noChangeAspect="1"/>
          </p:cNvGraphicFramePr>
          <p:nvPr/>
        </p:nvGraphicFramePr>
        <p:xfrm>
          <a:off x="3352800" y="1828800"/>
          <a:ext cx="1084263" cy="465138"/>
        </p:xfrm>
        <a:graphic>
          <a:graphicData uri="http://schemas.openxmlformats.org/presentationml/2006/ole">
            <p:oleObj spid="_x0000_s65542" name="Equation" r:id="rId5" imgW="533160" imgH="228600" progId="Equation.3">
              <p:embed/>
            </p:oleObj>
          </a:graphicData>
        </a:graphic>
      </p:graphicFrame>
      <p:graphicFrame>
        <p:nvGraphicFramePr>
          <p:cNvPr id="20" name="Object 50"/>
          <p:cNvGraphicFramePr>
            <a:graphicFrameLocks noChangeAspect="1"/>
          </p:cNvGraphicFramePr>
          <p:nvPr/>
        </p:nvGraphicFramePr>
        <p:xfrm>
          <a:off x="4800600" y="1752600"/>
          <a:ext cx="1216025" cy="542925"/>
        </p:xfrm>
        <a:graphic>
          <a:graphicData uri="http://schemas.openxmlformats.org/presentationml/2006/ole">
            <p:oleObj spid="_x0000_s65543" name="Equation" r:id="rId6" imgW="596880" imgH="266400" progId="Equation.3">
              <p:embed/>
            </p:oleObj>
          </a:graphicData>
        </a:graphic>
      </p:graphicFrame>
      <p:graphicFrame>
        <p:nvGraphicFramePr>
          <p:cNvPr id="21" name="Object 51"/>
          <p:cNvGraphicFramePr>
            <a:graphicFrameLocks noChangeAspect="1"/>
          </p:cNvGraphicFramePr>
          <p:nvPr/>
        </p:nvGraphicFramePr>
        <p:xfrm>
          <a:off x="6248400" y="1752600"/>
          <a:ext cx="2093913" cy="542925"/>
        </p:xfrm>
        <a:graphic>
          <a:graphicData uri="http://schemas.openxmlformats.org/presentationml/2006/ole">
            <p:oleObj spid="_x0000_s65544" name="Equation" r:id="rId7" imgW="102852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Let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 be a finite R.V. that only assumes the values 0 and 1 with 		           and 			.  		Consider the case when samples of size 4 are taken.  Use </a:t>
            </a:r>
            <a:r>
              <a:rPr lang="en-US" sz="2800" i="1" dirty="0" smtClean="0">
                <a:latin typeface="Times New Roman" pitchFamily="18" charset="0"/>
              </a:rPr>
              <a:t>BINOMDIST</a:t>
            </a:r>
            <a:r>
              <a:rPr lang="en-US" sz="2800" dirty="0" smtClean="0">
                <a:latin typeface="Times New Roman" pitchFamily="18" charset="0"/>
              </a:rPr>
              <a:t> to find the values of the </a:t>
            </a:r>
            <a:r>
              <a:rPr lang="en-US" sz="2800" i="1" dirty="0" err="1" smtClean="0">
                <a:latin typeface="Times New Roman" pitchFamily="18" charset="0"/>
              </a:rPr>
              <a:t>p.m.f</a:t>
            </a:r>
            <a:r>
              <a:rPr lang="en-US" sz="2800" i="1" dirty="0" smtClean="0">
                <a:latin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</a:rPr>
              <a:t> for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690937" y="2132012"/>
          <a:ext cx="2328863" cy="534988"/>
        </p:xfrm>
        <a:graphic>
          <a:graphicData uri="http://schemas.openxmlformats.org/presentationml/2006/ole">
            <p:oleObj spid="_x0000_s34821" name="Equation" r:id="rId4" imgW="939600" imgH="21564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838200" y="2514600"/>
          <a:ext cx="2265362" cy="534988"/>
        </p:xfrm>
        <a:graphic>
          <a:graphicData uri="http://schemas.openxmlformats.org/presentationml/2006/ole">
            <p:oleObj spid="_x0000_s34822" name="Equation" r:id="rId5" imgW="914400" imgH="215640" progId="Equation.3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276600" y="3429000"/>
          <a:ext cx="387350" cy="381000"/>
        </p:xfrm>
        <a:graphic>
          <a:graphicData uri="http://schemas.openxmlformats.org/presentationml/2006/ole">
            <p:oleObj spid="_x0000_s34823" name="Equation" r:id="rId6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943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46910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Soln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We are finding the AVERAGE value in each sample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Note that the possible outcomes are: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{(0000), (0001), (0010), (0011), (0100), (0101), (0110), (0111), (1000), (1001), (1010), (1011), (1100), (1101), (1110), (1111)}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15" name="Group 36"/>
          <p:cNvGraphicFramePr>
            <a:graphicFrameLocks noGrp="1"/>
          </p:cNvGraphicFramePr>
          <p:nvPr>
            <p:ph sz="quarter" idx="4294967295"/>
          </p:nvPr>
        </p:nvGraphicFramePr>
        <p:xfrm>
          <a:off x="5448300" y="2286000"/>
          <a:ext cx="3009900" cy="2926080"/>
        </p:xfrm>
        <a:graphic>
          <a:graphicData uri="http://schemas.openxmlformats.org/drawingml/2006/table">
            <a:tbl>
              <a:tblPr/>
              <a:tblGrid>
                <a:gridCol w="1504950"/>
                <a:gridCol w="150495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Object 3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7239000" y="2320925"/>
          <a:ext cx="881063" cy="454025"/>
        </p:xfrm>
        <a:graphic>
          <a:graphicData uri="http://schemas.openxmlformats.org/presentationml/2006/ole">
            <p:oleObj spid="_x0000_s35845" name="Equation" r:id="rId4" imgW="419040" imgH="215640" progId="Equation.3">
              <p:embed/>
            </p:oleObj>
          </a:graphicData>
        </a:graphic>
      </p:graphicFrame>
      <p:graphicFrame>
        <p:nvGraphicFramePr>
          <p:cNvPr id="17" name="Object 37"/>
          <p:cNvGraphicFramePr>
            <a:graphicFrameLocks noChangeAspect="1"/>
          </p:cNvGraphicFramePr>
          <p:nvPr/>
        </p:nvGraphicFramePr>
        <p:xfrm>
          <a:off x="6096000" y="2390775"/>
          <a:ext cx="298450" cy="387350"/>
        </p:xfrm>
        <a:graphic>
          <a:graphicData uri="http://schemas.openxmlformats.org/presentationml/2006/ole">
            <p:oleObj spid="_x0000_s35846" name="Equation" r:id="rId5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Standardize the values for      from the previous example and find the mean and standard deviation of the standardized      values.</a:t>
            </a:r>
            <a:endParaRPr lang="en-US" sz="2800" b="1" u="sng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buClr>
                <a:srgbClr val="A50021"/>
              </a:buClr>
              <a:buNone/>
            </a:pPr>
            <a:r>
              <a:rPr lang="en-US" sz="2800" dirty="0" smtClean="0"/>
              <a:t>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7912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5257800" y="1828800"/>
          <a:ext cx="381000" cy="304800"/>
        </p:xfrm>
        <a:graphic>
          <a:graphicData uri="http://schemas.openxmlformats.org/presentationml/2006/ole">
            <p:oleObj spid="_x0000_s36868" name="Equation" r:id="rId4" imgW="139680" imgH="164880" progId="Equation.3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3352800" y="2660650"/>
          <a:ext cx="327025" cy="311150"/>
        </p:xfrm>
        <a:graphic>
          <a:graphicData uri="http://schemas.openxmlformats.org/presentationml/2006/ole">
            <p:oleObj spid="_x0000_s36869" name="Equation" r:id="rId5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To standardize the values, we must first find the mean and standard deviation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None/>
            </a:pPr>
            <a:r>
              <a:rPr lang="en-US" sz="2400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90000"/>
              </a:lnSpc>
              <a:buClr>
                <a:srgbClr val="A50021"/>
              </a:buClr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The mean is 0.8 and the standard deviation is 0.2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486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10" name="Group 52"/>
          <p:cNvGraphicFramePr>
            <a:graphicFrameLocks/>
          </p:cNvGraphicFramePr>
          <p:nvPr/>
        </p:nvGraphicFramePr>
        <p:xfrm>
          <a:off x="609600" y="2514600"/>
          <a:ext cx="7805738" cy="2926080"/>
        </p:xfrm>
        <a:graphic>
          <a:graphicData uri="http://schemas.openxmlformats.org/drawingml/2006/table">
            <a:tbl>
              <a:tblPr/>
              <a:tblGrid>
                <a:gridCol w="990600"/>
                <a:gridCol w="1524000"/>
                <a:gridCol w="1524000"/>
                <a:gridCol w="1524000"/>
                <a:gridCol w="2243138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0.007744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0.013824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0.016384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48"/>
          <p:cNvGraphicFramePr>
            <a:graphicFrameLocks noChangeAspect="1"/>
          </p:cNvGraphicFramePr>
          <p:nvPr/>
        </p:nvGraphicFramePr>
        <p:xfrm>
          <a:off x="1981200" y="2590800"/>
          <a:ext cx="741363" cy="393700"/>
        </p:xfrm>
        <a:graphic>
          <a:graphicData uri="http://schemas.openxmlformats.org/presentationml/2006/ole">
            <p:oleObj spid="_x0000_s80897" name="Equation" r:id="rId4" imgW="406080" imgH="215640" progId="Equation.3">
              <p:embed/>
            </p:oleObj>
          </a:graphicData>
        </a:graphic>
      </p:graphicFrame>
      <p:graphicFrame>
        <p:nvGraphicFramePr>
          <p:cNvPr id="13" name="Object 49"/>
          <p:cNvGraphicFramePr>
            <a:graphicFrameLocks noChangeAspect="1"/>
          </p:cNvGraphicFramePr>
          <p:nvPr/>
        </p:nvGraphicFramePr>
        <p:xfrm>
          <a:off x="3352800" y="2590800"/>
          <a:ext cx="1135063" cy="438150"/>
        </p:xfrm>
        <a:graphic>
          <a:graphicData uri="http://schemas.openxmlformats.org/presentationml/2006/ole">
            <p:oleObj spid="_x0000_s80898" name="Equation" r:id="rId5" imgW="558720" imgH="215640" progId="Equation.3">
              <p:embed/>
            </p:oleObj>
          </a:graphicData>
        </a:graphic>
      </p:graphicFrame>
      <p:graphicFrame>
        <p:nvGraphicFramePr>
          <p:cNvPr id="14" name="Object 50"/>
          <p:cNvGraphicFramePr>
            <a:graphicFrameLocks noChangeAspect="1"/>
          </p:cNvGraphicFramePr>
          <p:nvPr/>
        </p:nvGraphicFramePr>
        <p:xfrm>
          <a:off x="4800600" y="2514600"/>
          <a:ext cx="1243013" cy="490538"/>
        </p:xfrm>
        <a:graphic>
          <a:graphicData uri="http://schemas.openxmlformats.org/presentationml/2006/ole">
            <p:oleObj spid="_x0000_s80899" name="Equation" r:id="rId6" imgW="609480" imgH="241200" progId="Equation.3">
              <p:embed/>
            </p:oleObj>
          </a:graphicData>
        </a:graphic>
      </p:graphicFrame>
      <p:graphicFrame>
        <p:nvGraphicFramePr>
          <p:cNvPr id="15" name="Object 51"/>
          <p:cNvGraphicFramePr>
            <a:graphicFrameLocks noChangeAspect="1"/>
          </p:cNvGraphicFramePr>
          <p:nvPr/>
        </p:nvGraphicFramePr>
        <p:xfrm>
          <a:off x="6172200" y="2514600"/>
          <a:ext cx="2171700" cy="490538"/>
        </p:xfrm>
        <a:graphic>
          <a:graphicData uri="http://schemas.openxmlformats.org/presentationml/2006/ole">
            <p:oleObj spid="_x0000_s80900" name="Equation" r:id="rId7" imgW="10666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400" dirty="0" smtClean="0">
                <a:latin typeface="Times New Roman" pitchFamily="18" charset="0"/>
              </a:rPr>
              <a:t>	So, the mean is 0 and the standard deviation is 1.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400" dirty="0" smtClean="0">
                <a:latin typeface="Times New Roman" pitchFamily="18" charset="0"/>
              </a:rPr>
              <a:t>	(This MUST be true for all standardized variables)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400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Mean: Continuous R.V.</a:t>
            </a:r>
            <a:endParaRPr lang="en-US" sz="4000" dirty="0"/>
          </a:p>
        </p:txBody>
      </p:sp>
      <p:graphicFrame>
        <p:nvGraphicFramePr>
          <p:cNvPr id="12" name="Group 4"/>
          <p:cNvGraphicFramePr>
            <a:graphicFrameLocks/>
          </p:cNvGraphicFramePr>
          <p:nvPr/>
        </p:nvGraphicFramePr>
        <p:xfrm>
          <a:off x="762000" y="1828800"/>
          <a:ext cx="7805738" cy="2971800"/>
        </p:xfrm>
        <a:graphic>
          <a:graphicData uri="http://schemas.openxmlformats.org/drawingml/2006/table">
            <a:tbl>
              <a:tblPr/>
              <a:tblGrid>
                <a:gridCol w="990600"/>
                <a:gridCol w="1524000"/>
                <a:gridCol w="1524000"/>
                <a:gridCol w="1524000"/>
                <a:gridCol w="2243138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7.5625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0.1936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Object 48"/>
          <p:cNvGraphicFramePr>
            <a:graphicFrameLocks noChangeAspect="1"/>
          </p:cNvGraphicFramePr>
          <p:nvPr/>
        </p:nvGraphicFramePr>
        <p:xfrm>
          <a:off x="2146300" y="1828800"/>
          <a:ext cx="715963" cy="460375"/>
        </p:xfrm>
        <a:graphic>
          <a:graphicData uri="http://schemas.openxmlformats.org/presentationml/2006/ole">
            <p:oleObj spid="_x0000_s38917" name="Equation" r:id="rId4" imgW="355320" imgH="228600" progId="Equation.3">
              <p:embed/>
            </p:oleObj>
          </a:graphicData>
        </a:graphic>
      </p:graphicFrame>
      <p:graphicFrame>
        <p:nvGraphicFramePr>
          <p:cNvPr id="14" name="Object 49"/>
          <p:cNvGraphicFramePr>
            <a:graphicFrameLocks noChangeAspect="1"/>
          </p:cNvGraphicFramePr>
          <p:nvPr/>
        </p:nvGraphicFramePr>
        <p:xfrm>
          <a:off x="3505200" y="1828800"/>
          <a:ext cx="1084263" cy="465138"/>
        </p:xfrm>
        <a:graphic>
          <a:graphicData uri="http://schemas.openxmlformats.org/presentationml/2006/ole">
            <p:oleObj spid="_x0000_s38918" name="Equation" r:id="rId5" imgW="533160" imgH="228600" progId="Equation.3">
              <p:embed/>
            </p:oleObj>
          </a:graphicData>
        </a:graphic>
      </p:graphicFrame>
      <p:graphicFrame>
        <p:nvGraphicFramePr>
          <p:cNvPr id="15" name="Object 50"/>
          <p:cNvGraphicFramePr>
            <a:graphicFrameLocks noChangeAspect="1"/>
          </p:cNvGraphicFramePr>
          <p:nvPr/>
        </p:nvGraphicFramePr>
        <p:xfrm>
          <a:off x="4953000" y="1752600"/>
          <a:ext cx="1216025" cy="542925"/>
        </p:xfrm>
        <a:graphic>
          <a:graphicData uri="http://schemas.openxmlformats.org/presentationml/2006/ole">
            <p:oleObj spid="_x0000_s38919" name="Equation" r:id="rId6" imgW="596880" imgH="266400" progId="Equation.3">
              <p:embed/>
            </p:oleObj>
          </a:graphicData>
        </a:graphic>
      </p:graphicFrame>
      <p:graphicFrame>
        <p:nvGraphicFramePr>
          <p:cNvPr id="16" name="Object 51"/>
          <p:cNvGraphicFramePr>
            <a:graphicFrameLocks noChangeAspect="1"/>
          </p:cNvGraphicFramePr>
          <p:nvPr/>
        </p:nvGraphicFramePr>
        <p:xfrm>
          <a:off x="6400800" y="1752600"/>
          <a:ext cx="2093913" cy="542925"/>
        </p:xfrm>
        <a:graphic>
          <a:graphicData uri="http://schemas.openxmlformats.org/presentationml/2006/ole">
            <p:oleObj spid="_x0000_s38920" name="Equation" r:id="rId7" imgW="102852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                                      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Samples give information about random variables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Note that 	                     and 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Also note that 			  and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2362200" y="2663825"/>
          <a:ext cx="1706562" cy="590550"/>
        </p:xfrm>
        <a:graphic>
          <a:graphicData uri="http://schemas.openxmlformats.org/presentationml/2006/ole">
            <p:oleObj spid="_x0000_s11265" name="Equation" r:id="rId4" imgW="622080" imgH="215640" progId="Equation.3">
              <p:embed/>
            </p:oleObj>
          </a:graphicData>
        </a:graphic>
      </p:graphicFrame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4830762" y="2590800"/>
          <a:ext cx="1828800" cy="652463"/>
        </p:xfrm>
        <a:graphic>
          <a:graphicData uri="http://schemas.openxmlformats.org/presentationml/2006/ole">
            <p:oleObj spid="_x0000_s11266" name="Equation" r:id="rId5" imgW="672840" imgH="24120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935662" y="3429000"/>
          <a:ext cx="2247900" cy="1055687"/>
        </p:xfrm>
        <a:graphic>
          <a:graphicData uri="http://schemas.openxmlformats.org/presentationml/2006/ole">
            <p:oleObj spid="_x0000_s11267" name="Equation" r:id="rId6" imgW="838080" imgH="393480" progId="Equation.3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078162" y="3709987"/>
          <a:ext cx="2089150" cy="546100"/>
        </p:xfrm>
        <a:graphic>
          <a:graphicData uri="http://schemas.openxmlformats.org/presentationml/2006/ole">
            <p:oleObj spid="_x0000_s11268" name="Equation" r:id="rId7" imgW="8254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If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 is a finite R.V. that only assumes the values 0 and 1 with 			and 			  ,  find 	     and 	   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u="sng" dirty="0" smtClean="0">
                <a:latin typeface="Times New Roman" pitchFamily="18" charset="0"/>
              </a:rPr>
              <a:t>Soln</a:t>
            </a:r>
            <a:r>
              <a:rPr lang="en-US" sz="2800" dirty="0" smtClean="0">
                <a:latin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638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625725" y="2120900"/>
          <a:ext cx="2328863" cy="534988"/>
        </p:xfrm>
        <a:graphic>
          <a:graphicData uri="http://schemas.openxmlformats.org/presentationml/2006/ole">
            <p:oleObj spid="_x0000_s9222" name="Equation" r:id="rId4" imgW="939600" imgH="215640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735638" y="2120900"/>
          <a:ext cx="2265362" cy="534988"/>
        </p:xfrm>
        <a:graphic>
          <a:graphicData uri="http://schemas.openxmlformats.org/presentationml/2006/ole">
            <p:oleObj spid="_x0000_s9223" name="Equation" r:id="rId5" imgW="914400" imgH="215640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768475" y="2568575"/>
          <a:ext cx="914400" cy="519113"/>
        </p:xfrm>
        <a:graphic>
          <a:graphicData uri="http://schemas.openxmlformats.org/presentationml/2006/ole">
            <p:oleObj spid="_x0000_s9224" name="Equation" r:id="rId6" imgW="380880" imgH="215640" progId="Equation.3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444875" y="2557463"/>
          <a:ext cx="946150" cy="554037"/>
        </p:xfrm>
        <a:graphic>
          <a:graphicData uri="http://schemas.openxmlformats.org/presentationml/2006/ole">
            <p:oleObj spid="_x0000_s9225" name="Equation" r:id="rId7" imgW="368280" imgH="215640" progId="Equation.3">
              <p:embed/>
            </p:oleObj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371600" y="4233863"/>
          <a:ext cx="4816475" cy="1557337"/>
        </p:xfrm>
        <a:graphic>
          <a:graphicData uri="http://schemas.openxmlformats.org/presentationml/2006/ole">
            <p:oleObj spid="_x0000_s9226" name="Equation" r:id="rId8" imgW="2006280" imgH="647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2724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  </a:t>
            </a:r>
            <a:r>
              <a:rPr lang="en-US" sz="2800" u="sng" dirty="0" smtClean="0"/>
              <a:t>Soln</a:t>
            </a:r>
            <a:r>
              <a:rPr lang="en-US" sz="2800" dirty="0" smtClean="0"/>
              <a:t>: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  The </a:t>
            </a:r>
            <a:r>
              <a:rPr lang="en-US" sz="2800" i="1" dirty="0" smtClean="0"/>
              <a:t>Excel</a:t>
            </a:r>
            <a:r>
              <a:rPr lang="en-US" sz="2800" dirty="0" smtClean="0"/>
              <a:t> file </a:t>
            </a:r>
            <a:r>
              <a:rPr lang="en-US" sz="2800" i="1" dirty="0" smtClean="0"/>
              <a:t>Sample Means.xls</a:t>
            </a:r>
            <a:r>
              <a:rPr lang="en-US" sz="2800" dirty="0" smtClean="0"/>
              <a:t> shows sets of 1000   samples taken, verifying that samples closely predict the behavior of the random variable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1" i="0" u="sng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838200" y="2238375"/>
          <a:ext cx="7581900" cy="1631950"/>
        </p:xfrm>
        <a:graphic>
          <a:graphicData uri="http://schemas.openxmlformats.org/presentationml/2006/ole">
            <p:oleObj spid="_x0000_s33793" name="Equation" r:id="rId4" imgW="3251160" imgH="698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84248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shape of the approximate </a:t>
            </a:r>
            <a:r>
              <a:rPr kumimoji="0" lang="en-US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p.m.f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graphs change slightly for different sample sizes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differences can be removed by plotting the standardization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graph of the standardized values appear to be approximately as follows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Mean: Finite R.V.</a:t>
            </a:r>
            <a:endParaRPr lang="en-US" sz="4000" dirty="0"/>
          </a:p>
        </p:txBody>
      </p:sp>
      <p:pic>
        <p:nvPicPr>
          <p:cNvPr id="16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066800" y="1754188"/>
            <a:ext cx="7043738" cy="4341812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6324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Mean: Finite R.V.</a:t>
            </a:r>
            <a:endParaRPr lang="en-US" sz="4000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228600" y="1752600"/>
            <a:ext cx="84248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Ex.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Let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be a finite </a:t>
            </a:r>
            <a:r>
              <a:rPr lang="en-US" sz="2800" kern="0" dirty="0" smtClean="0"/>
              <a:t>R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.V. that only assumes the values 0 and 1 with 			 and 			   .  Consider the case when samples of size 4 are taken.  Use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BINOMDIST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to find the values of the </a:t>
            </a:r>
            <a:r>
              <a:rPr kumimoji="0" lang="en-US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p.m.f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for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where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is the finite random variable that counts the number of 1’s.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2590800" y="2197100"/>
          <a:ext cx="2328862" cy="534988"/>
        </p:xfrm>
        <a:graphic>
          <a:graphicData uri="http://schemas.openxmlformats.org/presentationml/2006/ole">
            <p:oleObj spid="_x0000_s1039" name="Equation" r:id="rId4" imgW="939600" imgH="215640" progId="Equation.3">
              <p:embed/>
            </p:oleObj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5610225" y="2197100"/>
          <a:ext cx="2265362" cy="534988"/>
        </p:xfrm>
        <a:graphic>
          <a:graphicData uri="http://schemas.openxmlformats.org/presentationml/2006/ole">
            <p:oleObj spid="_x0000_s1040" name="Equation" r:id="rId5" imgW="9144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1600200"/>
            <a:ext cx="49530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u="sng" dirty="0" smtClean="0">
                <a:latin typeface="Times New Roman" pitchFamily="18" charset="0"/>
              </a:rPr>
              <a:t>Soln</a:t>
            </a:r>
            <a:r>
              <a:rPr lang="en-US" sz="2800" dirty="0" smtClean="0">
                <a:latin typeface="Times New Roman" pitchFamily="18" charset="0"/>
              </a:rPr>
              <a:t>: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r>
              <a:rPr lang="en-US" sz="2400" dirty="0" smtClean="0">
                <a:latin typeface="Times New Roman" pitchFamily="18" charset="0"/>
              </a:rPr>
              <a:t>	Note that the possible outcomes are:</a:t>
            </a:r>
          </a:p>
          <a:p>
            <a:pPr>
              <a:buClr>
                <a:srgbClr val="A50021"/>
              </a:buClr>
              <a:buNone/>
            </a:pPr>
            <a:r>
              <a:rPr lang="en-US" sz="2400" dirty="0" smtClean="0">
                <a:latin typeface="Times New Roman" pitchFamily="18" charset="0"/>
              </a:rPr>
              <a:t>	</a:t>
            </a:r>
          </a:p>
          <a:p>
            <a:pPr>
              <a:buClr>
                <a:srgbClr val="A50021"/>
              </a:buClr>
              <a:buNone/>
            </a:pPr>
            <a:r>
              <a:rPr lang="en-US" sz="2400" dirty="0" smtClean="0">
                <a:latin typeface="Times New Roman" pitchFamily="18" charset="0"/>
              </a:rPr>
              <a:t>	{(0000), (0001), (0010), (0011), (0100), (0101), (0110), (0111), (1000), (1001), (1010), (1011), (1100), (1101), (1110), (1111)}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/>
          </a:p>
        </p:txBody>
      </p:sp>
      <p:graphicFrame>
        <p:nvGraphicFramePr>
          <p:cNvPr id="17" name="Group 4"/>
          <p:cNvGraphicFramePr>
            <a:graphicFrameLocks/>
          </p:cNvGraphicFramePr>
          <p:nvPr/>
        </p:nvGraphicFramePr>
        <p:xfrm>
          <a:off x="5448300" y="2562225"/>
          <a:ext cx="3009900" cy="2926080"/>
        </p:xfrm>
        <a:graphic>
          <a:graphicData uri="http://schemas.openxmlformats.org/drawingml/2006/table">
            <a:tbl>
              <a:tblPr/>
              <a:tblGrid>
                <a:gridCol w="1504950"/>
                <a:gridCol w="150495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7264400" y="2597150"/>
          <a:ext cx="828675" cy="454025"/>
        </p:xfrm>
        <a:graphic>
          <a:graphicData uri="http://schemas.openxmlformats.org/presentationml/2006/ole">
            <p:oleObj spid="_x0000_s28677" name="Equation" r:id="rId4" imgW="3934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Sample Mean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1066800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Find the variance and standard deviation of the finite random variable </a:t>
            </a:r>
            <a:r>
              <a:rPr lang="en-US" sz="2800" i="1" dirty="0" smtClean="0">
                <a:latin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</a:rPr>
              <a:t> from the previous example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Sample Mean</a:t>
            </a:r>
            <a:endParaRPr lang="en-US" sz="4000" dirty="0"/>
          </a:p>
        </p:txBody>
      </p:sp>
      <p:graphicFrame>
        <p:nvGraphicFramePr>
          <p:cNvPr id="14" name="Group 126"/>
          <p:cNvGraphicFramePr>
            <a:graphicFrameLocks noGrp="1"/>
          </p:cNvGraphicFramePr>
          <p:nvPr/>
        </p:nvGraphicFramePr>
        <p:xfrm>
          <a:off x="381000" y="3093720"/>
          <a:ext cx="8153400" cy="2926080"/>
        </p:xfrm>
        <a:graphic>
          <a:graphicData uri="http://schemas.openxmlformats.org/drawingml/2006/table">
            <a:tbl>
              <a:tblPr/>
              <a:tblGrid>
                <a:gridCol w="1431925"/>
                <a:gridCol w="1433513"/>
                <a:gridCol w="1431925"/>
                <a:gridCol w="1433512"/>
                <a:gridCol w="2422525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0.016384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0.123904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0.221184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0.016384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0.262144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057400" y="3166745"/>
          <a:ext cx="838200" cy="460375"/>
        </p:xfrm>
        <a:graphic>
          <a:graphicData uri="http://schemas.openxmlformats.org/presentationml/2006/ole">
            <p:oleObj spid="_x0000_s21511" name="Equation" r:id="rId4" imgW="393480" imgH="215640" progId="Equation.3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505200" y="3142933"/>
          <a:ext cx="1111250" cy="439737"/>
        </p:xfrm>
        <a:graphic>
          <a:graphicData uri="http://schemas.openxmlformats.org/presentationml/2006/ole">
            <p:oleObj spid="_x0000_s21512" name="Equation" r:id="rId5" imgW="545760" imgH="215640" progId="Equation.3">
              <p:embed/>
            </p:oleObj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4953000" y="3093720"/>
          <a:ext cx="1241425" cy="517525"/>
        </p:xfrm>
        <a:graphic>
          <a:graphicData uri="http://schemas.openxmlformats.org/presentationml/2006/ole">
            <p:oleObj spid="_x0000_s21513" name="Equation" r:id="rId6" imgW="609480" imgH="253800" progId="Equation.3">
              <p:embed/>
            </p:oleObj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6388100" y="3093720"/>
          <a:ext cx="2146300" cy="517525"/>
        </p:xfrm>
        <a:graphic>
          <a:graphicData uri="http://schemas.openxmlformats.org/presentationml/2006/ole">
            <p:oleObj spid="_x0000_s21514" name="Equation" r:id="rId7" imgW="10540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679</Words>
  <Application>Microsoft Office PowerPoint</Application>
  <PresentationFormat>On-screen Show (4:3)</PresentationFormat>
  <Paragraphs>320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Design</vt:lpstr>
      <vt:lpstr>Equation</vt:lpstr>
      <vt:lpstr>Sample Mean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The 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Cheryl Lacotta</dc:creator>
  <cp:lastModifiedBy>James Barrett</cp:lastModifiedBy>
  <cp:revision>22</cp:revision>
  <dcterms:created xsi:type="dcterms:W3CDTF">2006-06-24T02:35:21Z</dcterms:created>
  <dcterms:modified xsi:type="dcterms:W3CDTF">2009-07-09T21:40:14Z</dcterms:modified>
</cp:coreProperties>
</file>