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notesSlides/notesSlide38.xml" ContentType="application/vnd.openxmlformats-officedocument.presentationml.notesSlide+xml"/>
  <Override PartName="/ppt/slides/slide25.xml" ContentType="application/vnd.openxmlformats-officedocument.presentationml.slide+xml"/>
  <Override PartName="/ppt/slides/slide4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41.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Layouts/slideLayout3.xml" ContentType="application/vnd.openxmlformats-officedocument.presentationml.slideLayout+xml"/>
  <Default Extension="emf" ContentType="image/x-emf"/>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ppt/notesSlides/notesSlide44.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notesSlides/notesSlide4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70"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 id="289" r:id="rId34"/>
    <p:sldId id="290" r:id="rId35"/>
    <p:sldId id="291" r:id="rId36"/>
    <p:sldId id="292" r:id="rId37"/>
    <p:sldId id="293" r:id="rId38"/>
    <p:sldId id="294" r:id="rId39"/>
    <p:sldId id="298" r:id="rId40"/>
    <p:sldId id="299" r:id="rId41"/>
    <p:sldId id="300" r:id="rId42"/>
    <p:sldId id="301" r:id="rId43"/>
    <p:sldId id="302" r:id="rId44"/>
    <p:sldId id="303" r:id="rId45"/>
    <p:sldId id="304" r:id="rId46"/>
    <p:sldId id="305" r:id="rId4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4" d="100"/>
          <a:sy n="74"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EF7441-76E4-46ED-8CEE-3C23E2B910CA}" type="datetimeFigureOut">
              <a:rPr lang="en-US" smtClean="0"/>
              <a:pPr/>
              <a:t>11/18/2009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2C7EB34-3C13-47A1-8BBC-CC1A6A1600C0}"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6BD5D3-3707-4A6A-8EF2-AABE1EF6F170}" type="slidenum">
              <a:rPr lang="en-US" smtClean="0"/>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0D203AA-F743-483D-8885-F11884DF5C54}" type="slidenum">
              <a:rPr lang="en-US" smtClean="0"/>
              <a:pPr/>
              <a:t>10</a:t>
            </a:fld>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E40C5E-5E10-45BC-8513-4B5291EBA784}" type="slidenum">
              <a:rPr lang="en-US" smtClean="0"/>
              <a:pPr/>
              <a:t>11</a:t>
            </a:fld>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FB84CBC-0C2C-4E0B-BCD9-13E1DCC0B541}" type="slidenum">
              <a:rPr lang="en-US" smtClean="0"/>
              <a:pPr/>
              <a:t>12</a:t>
            </a:fld>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2966402-F910-4A00-B926-C7A445A51795}" type="slidenum">
              <a:rPr lang="en-US" smtClean="0"/>
              <a:pPr/>
              <a:t>13</a:t>
            </a:fld>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AFC70D3-0364-466A-9DDF-58C679BBBB08}" type="slidenum">
              <a:rPr lang="en-US" smtClean="0"/>
              <a:pPr/>
              <a:t>14</a:t>
            </a:fld>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97437A10-0DF6-425F-9AF1-2162EC69FD9D}" type="slidenum">
              <a:rPr lang="en-US" smtClean="0"/>
              <a:pPr/>
              <a:t>15</a:t>
            </a:fld>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Image Placeholder 1"/>
          <p:cNvSpPr>
            <a:spLocks noGrp="1" noRot="1" noChangeAspect="1" noTextEdit="1"/>
          </p:cNvSpPr>
          <p:nvPr>
            <p:ph type="sldImg"/>
          </p:nvPr>
        </p:nvSpPr>
        <p:spPr bwMode="auto">
          <a:noFill/>
          <a:ln>
            <a:solidFill>
              <a:srgbClr val="000000"/>
            </a:solidFill>
            <a:miter lim="800000"/>
            <a:headEnd/>
            <a:tailEnd/>
          </a:ln>
        </p:spPr>
      </p:sp>
      <p:sp>
        <p:nvSpPr>
          <p:cNvPr id="256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560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8FA0B8F5-3996-4D33-BB98-445C3CAA33B5}" type="slidenum">
              <a:rPr lang="en-US" smtClean="0"/>
              <a:pPr/>
              <a:t>16</a:t>
            </a:fld>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p:cNvSpPr>
            <a:spLocks noGrp="1" noRot="1" noChangeAspect="1" noTextEdit="1"/>
          </p:cNvSpPr>
          <p:nvPr>
            <p:ph type="sldImg"/>
          </p:nvPr>
        </p:nvSpPr>
        <p:spPr bwMode="auto">
          <a:noFill/>
          <a:ln>
            <a:solidFill>
              <a:srgbClr val="000000"/>
            </a:solidFill>
            <a:miter lim="800000"/>
            <a:headEnd/>
            <a:tailEnd/>
          </a:ln>
        </p:spPr>
      </p:sp>
      <p:sp>
        <p:nvSpPr>
          <p:cNvPr id="266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662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450AC9EC-95AF-4549-800E-7051640FE793}" type="slidenum">
              <a:rPr lang="en-US" smtClean="0"/>
              <a:pPr/>
              <a:t>17</a:t>
            </a:fld>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765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1056FA1-E338-4B6A-BF9C-5F5C70F29F6F}" type="slidenum">
              <a:rPr lang="en-US" smtClean="0"/>
              <a:pPr/>
              <a:t>18</a:t>
            </a:fld>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867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4EDAAE1-C651-4C62-A22E-FBD723E73E4F}" type="slidenum">
              <a:rPr lang="en-US" smtClean="0"/>
              <a:pPr/>
              <a:t>19</a:t>
            </a:fld>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06BD5D3-3707-4A6A-8EF2-AABE1EF6F170}" type="slidenum">
              <a:rPr lang="en-US" smtClean="0"/>
              <a:pPr/>
              <a:t>2</a:t>
            </a:fld>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970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1C5EBDA-8B6C-4B9D-ACD7-79457179F228}" type="slidenum">
              <a:rPr lang="en-US" smtClean="0"/>
              <a:pPr/>
              <a:t>20</a:t>
            </a:fld>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74E7053F-FBFE-4D7D-B7D2-BCA7F30CFD00}" type="slidenum">
              <a:rPr lang="en-US" smtClean="0"/>
              <a:pPr/>
              <a:t>21</a:t>
            </a:fld>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p:spPr>
      </p:sp>
      <p:sp>
        <p:nvSpPr>
          <p:cNvPr id="317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174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E4B8739-1113-4791-9510-6CF393190030}" type="slidenum">
              <a:rPr lang="en-US" smtClean="0"/>
              <a:pPr/>
              <a:t>22</a:t>
            </a:fld>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p:spPr>
      </p:sp>
      <p:sp>
        <p:nvSpPr>
          <p:cNvPr id="327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277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792893D-C1B4-4664-A52E-E941423B0615}" type="slidenum">
              <a:rPr lang="en-US" smtClean="0"/>
              <a:pPr/>
              <a:t>25</a:t>
            </a:fld>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E08C58-0C64-440E-AF97-8DD723C61689}" type="slidenum">
              <a:rPr lang="en-US" smtClean="0"/>
              <a:pPr/>
              <a:t>26</a:t>
            </a:fld>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EDEB4FF2-0C10-4138-B607-0D9F3685D9DA}" type="slidenum">
              <a:rPr lang="en-US" smtClean="0"/>
              <a:pPr/>
              <a:t>27</a:t>
            </a:fld>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p:spPr>
      </p:sp>
      <p:sp>
        <p:nvSpPr>
          <p:cNvPr id="358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584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ACBB2F2-1DEE-41E4-B289-42AC025AE684}" type="slidenum">
              <a:rPr lang="en-US" smtClean="0"/>
              <a:pPr/>
              <a:t>28</a:t>
            </a:fld>
            <a:endParaRPr lang="en-US"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p:spPr>
      </p:sp>
      <p:sp>
        <p:nvSpPr>
          <p:cNvPr id="368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686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BAC156CD-EA3B-4AAB-9425-589ACBB0A6B5}" type="slidenum">
              <a:rPr lang="en-US" smtClean="0"/>
              <a:pPr/>
              <a:t>29</a:t>
            </a:fld>
            <a:endParaRPr lang="en-US"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p:spPr>
      </p:sp>
      <p:sp>
        <p:nvSpPr>
          <p:cNvPr id="378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789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02D6F55-4414-479D-9C98-9172BB1F1E25}" type="slidenum">
              <a:rPr lang="en-US" smtClean="0"/>
              <a:pPr/>
              <a:t>30</a:t>
            </a:fld>
            <a:endParaRPr lang="en-US"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p:spPr>
      </p:sp>
      <p:sp>
        <p:nvSpPr>
          <p:cNvPr id="389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891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92F930D-B5FE-457A-AD3B-3E53C392E4FD}" type="slidenum">
              <a:rPr lang="en-US" smtClean="0"/>
              <a:pPr/>
              <a:t>31</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Image Placeholder 1"/>
          <p:cNvSpPr>
            <a:spLocks noGrp="1" noRot="1" noChangeAspect="1" noTextEdit="1"/>
          </p:cNvSpPr>
          <p:nvPr>
            <p:ph type="sldImg"/>
          </p:nvPr>
        </p:nvSpPr>
        <p:spPr bwMode="auto">
          <a:noFill/>
          <a:ln>
            <a:solidFill>
              <a:srgbClr val="000000"/>
            </a:solidFill>
            <a:miter lim="800000"/>
            <a:headEnd/>
            <a:tailEnd/>
          </a:ln>
        </p:spPr>
      </p:sp>
      <p:sp>
        <p:nvSpPr>
          <p:cNvPr id="194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946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35325CB8-BB4F-4CD6-91F7-75DD5D71045E}" type="slidenum">
              <a:rPr lang="en-US" smtClean="0"/>
              <a:pPr/>
              <a:t>3</a:t>
            </a:fld>
            <a:endParaRPr lang="en-US"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994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3E9792C-B860-4EDD-B662-E987397E9D5B}" type="slidenum">
              <a:rPr lang="en-US" smtClean="0"/>
              <a:pPr/>
              <a:t>32</a:t>
            </a:fld>
            <a:endParaRPr lang="en-US"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33</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34</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35</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36</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37</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38</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39</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40</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41</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p:cNvSpPr>
            <a:spLocks noGrp="1" noRot="1" noChangeAspect="1" noTextEdit="1"/>
          </p:cNvSpPr>
          <p:nvPr>
            <p:ph type="sldImg"/>
          </p:nvPr>
        </p:nvSpPr>
        <p:spPr bwMode="auto">
          <a:noFill/>
          <a:ln>
            <a:solidFill>
              <a:srgbClr val="000000"/>
            </a:solidFill>
            <a:miter lim="800000"/>
            <a:headEnd/>
            <a:tailEnd/>
          </a:ln>
        </p:spPr>
      </p:sp>
      <p:sp>
        <p:nvSpPr>
          <p:cNvPr id="204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04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930DBE2-8803-4031-941C-B2427C76C632}" type="slidenum">
              <a:rPr lang="en-US" smtClean="0"/>
              <a:pPr/>
              <a:t>4</a:t>
            </a:fld>
            <a:endParaRPr lang="en-US" smtClean="0"/>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42</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43</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44</a:t>
            </a:fld>
            <a:endParaRPr lang="en-US"/>
          </a:p>
        </p:txBody>
      </p:sp>
    </p:spTree>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45</a:t>
            </a:fld>
            <a:endParaRPr lang="en-US"/>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2C7EB34-3C13-47A1-8BBC-CC1A6A1600C0}" type="slidenum">
              <a:rPr lang="en-US" smtClean="0"/>
              <a:pPr/>
              <a:t>46</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TextEdit="1"/>
          </p:cNvSpPr>
          <p:nvPr>
            <p:ph type="sldImg"/>
          </p:nvPr>
        </p:nvSpPr>
        <p:spPr bwMode="auto">
          <a:noFill/>
          <a:ln>
            <a:solidFill>
              <a:srgbClr val="000000"/>
            </a:solidFill>
            <a:miter lim="800000"/>
            <a:headEnd/>
            <a:tailEnd/>
          </a:ln>
        </p:spPr>
      </p:sp>
      <p:sp>
        <p:nvSpPr>
          <p:cNvPr id="215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1508"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91F8529-DD89-44D2-9F89-C94D6277B210}" type="slidenum">
              <a:rPr lang="en-US" smtClean="0"/>
              <a:pPr/>
              <a:t>5</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p:cNvSpPr>
            <a:spLocks noGrp="1" noRot="1" noChangeAspect="1" noTextEdit="1"/>
          </p:cNvSpPr>
          <p:nvPr>
            <p:ph type="sldImg"/>
          </p:nvPr>
        </p:nvSpPr>
        <p:spPr bwMode="auto">
          <a:noFill/>
          <a:ln>
            <a:solidFill>
              <a:srgbClr val="000000"/>
            </a:solidFill>
            <a:miter lim="800000"/>
            <a:headEnd/>
            <a:tailEnd/>
          </a:ln>
        </p:spPr>
      </p:sp>
      <p:sp>
        <p:nvSpPr>
          <p:cNvPr id="184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1843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683B85B0-1242-4398-9B48-002953379465}" type="slidenum">
              <a:rPr lang="en-US" smtClean="0"/>
              <a:pPr/>
              <a:t>6</a:t>
            </a:fld>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p:cNvSpPr>
            <a:spLocks noGrp="1" noRot="1" noChangeAspect="1" noTextEdit="1"/>
          </p:cNvSpPr>
          <p:nvPr>
            <p:ph type="sldImg"/>
          </p:nvPr>
        </p:nvSpPr>
        <p:spPr bwMode="auto">
          <a:noFill/>
          <a:ln>
            <a:solidFill>
              <a:srgbClr val="000000"/>
            </a:solidFill>
            <a:miter lim="800000"/>
            <a:headEnd/>
            <a:tailEnd/>
          </a:ln>
        </p:spPr>
      </p:sp>
      <p:sp>
        <p:nvSpPr>
          <p:cNvPr id="225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253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1B42AB3F-938B-4127-8878-BCF21ABB9EE0}" type="slidenum">
              <a:rPr lang="en-US" smtClean="0"/>
              <a:pPr/>
              <a:t>7</a:t>
            </a:fld>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355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F4F1347B-C40F-47F2-B4DA-7C8B296B2988}" type="slidenum">
              <a:rPr lang="en-US" smtClean="0"/>
              <a:pPr/>
              <a:t>8</a:t>
            </a:fld>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24580"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A872D5F3-F7AB-4803-AD8B-E641C59D52B1}" type="slidenum">
              <a:rPr lang="en-US" smtClean="0"/>
              <a:pPr/>
              <a:t>9</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3438" y="17526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643438" y="3962400"/>
            <a:ext cx="3924300" cy="20574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Rectangle 6"/>
          <p:cNvSpPr>
            <a:spLocks noGrp="1" noChangeArrowheads="1"/>
          </p:cNvSpPr>
          <p:nvPr>
            <p:ph type="dt" sz="half" idx="10"/>
          </p:nvPr>
        </p:nvSpPr>
        <p:spPr>
          <a:ln/>
        </p:spPr>
        <p:txBody>
          <a:bodyPr/>
          <a:lstStyle>
            <a:lvl1pPr>
              <a:defRPr/>
            </a:lvl1pPr>
          </a:lstStyle>
          <a:p>
            <a:pPr>
              <a:defRPr/>
            </a:pPr>
            <a:endParaRPr lang="en-US"/>
          </a:p>
        </p:txBody>
      </p:sp>
      <p:sp>
        <p:nvSpPr>
          <p:cNvPr id="7" name="Rectangle 7"/>
          <p:cNvSpPr>
            <a:spLocks noGrp="1" noChangeArrowheads="1"/>
          </p:cNvSpPr>
          <p:nvPr>
            <p:ph type="ftr" sz="quarter" idx="11"/>
          </p:nvPr>
        </p:nvSpPr>
        <p:spPr>
          <a:ln/>
        </p:spPr>
        <p:txBody>
          <a:bodyPr/>
          <a:lstStyle>
            <a:lvl1pPr>
              <a:defRPr/>
            </a:lvl1pPr>
          </a:lstStyle>
          <a:p>
            <a:pPr>
              <a:defRPr/>
            </a:pPr>
            <a:endParaRPr lang="en-US"/>
          </a:p>
        </p:txBody>
      </p:sp>
      <p:sp>
        <p:nvSpPr>
          <p:cNvPr id="8" name="Rectangle 8"/>
          <p:cNvSpPr>
            <a:spLocks noGrp="1" noChangeArrowheads="1"/>
          </p:cNvSpPr>
          <p:nvPr>
            <p:ph type="sldNum" sz="quarter" idx="12"/>
          </p:nvPr>
        </p:nvSpPr>
        <p:spPr>
          <a:ln/>
        </p:spPr>
        <p:txBody>
          <a:bodyPr/>
          <a:lstStyle>
            <a:lvl1pPr>
              <a:defRPr/>
            </a:lvl1pPr>
          </a:lstStyle>
          <a:p>
            <a:pPr>
              <a:defRPr/>
            </a:pPr>
            <a:fld id="{3015A829-5D9A-46F3-B5D2-74D9FD0B70D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74675" y="304800"/>
            <a:ext cx="8001000" cy="12160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5667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3438" y="1752600"/>
            <a:ext cx="39243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6"/>
          <p:cNvSpPr>
            <a:spLocks noGrp="1" noChangeArrowheads="1"/>
          </p:cNvSpPr>
          <p:nvPr>
            <p:ph type="dt" sz="half" idx="10"/>
          </p:nvPr>
        </p:nvSpPr>
        <p:spPr>
          <a:ln/>
        </p:spPr>
        <p:txBody>
          <a:bodyPr/>
          <a:lstStyle>
            <a:lvl1pPr>
              <a:defRPr/>
            </a:lvl1pPr>
          </a:lstStyle>
          <a:p>
            <a:pPr>
              <a:defRPr/>
            </a:pPr>
            <a:endParaRPr lang="en-US"/>
          </a:p>
        </p:txBody>
      </p:sp>
      <p:sp>
        <p:nvSpPr>
          <p:cNvPr id="6" name="Rectangle 7"/>
          <p:cNvSpPr>
            <a:spLocks noGrp="1" noChangeArrowheads="1"/>
          </p:cNvSpPr>
          <p:nvPr>
            <p:ph type="ftr" sz="quarter" idx="11"/>
          </p:nvPr>
        </p:nvSpPr>
        <p:spPr>
          <a:ln/>
        </p:spPr>
        <p:txBody>
          <a:bodyPr/>
          <a:lstStyle>
            <a:lvl1pPr>
              <a:defRPr/>
            </a:lvl1pPr>
          </a:lstStyle>
          <a:p>
            <a:pPr>
              <a:defRPr/>
            </a:pPr>
            <a:endParaRPr lang="en-US"/>
          </a:p>
        </p:txBody>
      </p:sp>
      <p:sp>
        <p:nvSpPr>
          <p:cNvPr id="7" name="Rectangle 8"/>
          <p:cNvSpPr>
            <a:spLocks noGrp="1" noChangeArrowheads="1"/>
          </p:cNvSpPr>
          <p:nvPr>
            <p:ph type="sldNum" sz="quarter" idx="12"/>
          </p:nvPr>
        </p:nvSpPr>
        <p:spPr>
          <a:ln/>
        </p:spPr>
        <p:txBody>
          <a:bodyPr/>
          <a:lstStyle>
            <a:lvl1pPr>
              <a:defRPr/>
            </a:lvl1pPr>
          </a:lstStyle>
          <a:p>
            <a:pPr>
              <a:defRPr/>
            </a:pPr>
            <a:fld id="{1BA24FBD-9C33-4AFD-9459-B3E51495C919}"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A7D86B4-A2B8-4594-9F95-3F2C31AFD915}" type="datetimeFigureOut">
              <a:rPr lang="en-US" smtClean="0"/>
              <a:pPr/>
              <a:t>11/18/2009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861B98C-5A73-4805-9C1F-3F4A6C829F6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A7D86B4-A2B8-4594-9F95-3F2C31AFD915}" type="datetimeFigureOut">
              <a:rPr lang="en-US" smtClean="0"/>
              <a:pPr/>
              <a:t>11/18/2009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861B98C-5A73-4805-9C1F-3F4A6C829F6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5.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8.wmf"/><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notesSlide" Target="../notesSlides/notesSlide28.xml"/><Relationship Id="rId1" Type="http://schemas.openxmlformats.org/officeDocument/2006/relationships/slideLayout" Target="../slideLayouts/slideLayout13.xml"/></Relationships>
</file>

<file path=ppt/slides/_rels/slide31.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29.xml"/><Relationship Id="rId1" Type="http://schemas.openxmlformats.org/officeDocument/2006/relationships/slideLayout" Target="../slideLayouts/slideLayout13.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wmf"/><Relationship Id="rId2" Type="http://schemas.openxmlformats.org/officeDocument/2006/relationships/notesSlide" Target="../notesSlides/notesSlide5.xml"/><Relationship Id="rId1" Type="http://schemas.openxmlformats.org/officeDocument/2006/relationships/slideLayout" Target="../slideLayouts/slideLayout12.xml"/><Relationship Id="rId4" Type="http://schemas.openxmlformats.org/officeDocument/2006/relationships/image" Target="../media/image2.wmf"/></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p:txBody>
          <a:bodyPr/>
          <a:lstStyle/>
          <a:p>
            <a:pPr eaLnBrk="1" hangingPunct="1"/>
            <a:r>
              <a:rPr lang="en-US" smtClean="0">
                <a:latin typeface="Times New Roman" pitchFamily="18" charset="0"/>
              </a:rPr>
              <a:t>Project:</a:t>
            </a:r>
          </a:p>
          <a:p>
            <a:pPr lvl="1" eaLnBrk="1" hangingPunct="1"/>
            <a:r>
              <a:rPr lang="en-US" sz="2800" smtClean="0">
                <a:latin typeface="Times New Roman" pitchFamily="18" charset="0"/>
              </a:rPr>
              <a:t>Several options for bid:</a:t>
            </a:r>
          </a:p>
          <a:p>
            <a:pPr lvl="2" eaLnBrk="1" hangingPunct="1"/>
            <a:r>
              <a:rPr lang="en-US" sz="2500" smtClean="0">
                <a:latin typeface="Times New Roman" pitchFamily="18" charset="0"/>
              </a:rPr>
              <a:t>Bid our signal</a:t>
            </a:r>
          </a:p>
          <a:p>
            <a:pPr lvl="2" eaLnBrk="1" hangingPunct="1"/>
            <a:r>
              <a:rPr lang="en-US" sz="2500" smtClean="0">
                <a:latin typeface="Times New Roman" pitchFamily="18" charset="0"/>
              </a:rPr>
              <a:t>Develop several strategies</a:t>
            </a:r>
          </a:p>
          <a:p>
            <a:pPr lvl="2" eaLnBrk="1" hangingPunct="1"/>
            <a:r>
              <a:rPr lang="en-US" sz="2500" smtClean="0">
                <a:latin typeface="Times New Roman" pitchFamily="18" charset="0"/>
              </a:rPr>
              <a:t>Develop stable bidding strategy</a:t>
            </a:r>
          </a:p>
          <a:p>
            <a:pPr lvl="1" eaLnBrk="1" hangingPunct="1"/>
            <a:endParaRPr lang="en-US" smtClean="0">
              <a:latin typeface="Times New Roman" pitchFamily="18" charset="0"/>
            </a:endParaRPr>
          </a:p>
        </p:txBody>
      </p:sp>
      <p:sp>
        <p:nvSpPr>
          <p:cNvPr id="3075"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body" idx="1"/>
          </p:nvPr>
        </p:nvSpPr>
        <p:spPr/>
        <p:txBody>
          <a:bodyPr/>
          <a:lstStyle/>
          <a:p>
            <a:pPr eaLnBrk="1" hangingPunct="1"/>
            <a:r>
              <a:rPr lang="en-US" sz="3200" smtClean="0">
                <a:latin typeface="Times New Roman" pitchFamily="18" charset="0"/>
              </a:rPr>
              <a:t>The monetary gap between 1</a:t>
            </a:r>
            <a:r>
              <a:rPr lang="en-US" sz="3200" baseline="30000" smtClean="0">
                <a:latin typeface="Times New Roman" pitchFamily="18" charset="0"/>
              </a:rPr>
              <a:t>st</a:t>
            </a:r>
            <a:r>
              <a:rPr lang="en-US" sz="3200" smtClean="0">
                <a:latin typeface="Times New Roman" pitchFamily="18" charset="0"/>
              </a:rPr>
              <a:t> and 2</a:t>
            </a:r>
            <a:r>
              <a:rPr lang="en-US" sz="3200" baseline="30000" smtClean="0">
                <a:latin typeface="Times New Roman" pitchFamily="18" charset="0"/>
              </a:rPr>
              <a:t>nd</a:t>
            </a:r>
            <a:r>
              <a:rPr lang="en-US" sz="3200" smtClean="0">
                <a:latin typeface="Times New Roman" pitchFamily="18" charset="0"/>
              </a:rPr>
              <a:t> is a wasted addition to the amount bid</a:t>
            </a:r>
          </a:p>
          <a:p>
            <a:pPr eaLnBrk="1" hangingPunct="1"/>
            <a:endParaRPr lang="en-US" sz="3200" smtClean="0">
              <a:latin typeface="Times New Roman" pitchFamily="18" charset="0"/>
            </a:endParaRPr>
          </a:p>
          <a:p>
            <a:pPr eaLnBrk="1" hangingPunct="1"/>
            <a:r>
              <a:rPr lang="en-US" sz="3200" smtClean="0">
                <a:latin typeface="Times New Roman" pitchFamily="18" charset="0"/>
              </a:rPr>
              <a:t>The 1</a:t>
            </a:r>
            <a:r>
              <a:rPr lang="en-US" sz="3200" baseline="30000" smtClean="0">
                <a:latin typeface="Times New Roman" pitchFamily="18" charset="0"/>
              </a:rPr>
              <a:t>st</a:t>
            </a:r>
            <a:r>
              <a:rPr lang="en-US" sz="3200" smtClean="0">
                <a:latin typeface="Times New Roman" pitchFamily="18" charset="0"/>
              </a:rPr>
              <a:t> place company must only outbid the 2</a:t>
            </a:r>
            <a:r>
              <a:rPr lang="en-US" sz="3200" baseline="30000" smtClean="0">
                <a:latin typeface="Times New Roman" pitchFamily="18" charset="0"/>
              </a:rPr>
              <a:t>nd</a:t>
            </a:r>
            <a:r>
              <a:rPr lang="en-US" sz="3200" smtClean="0">
                <a:latin typeface="Times New Roman" pitchFamily="18" charset="0"/>
              </a:rPr>
              <a:t> place company by $0.01</a:t>
            </a:r>
          </a:p>
        </p:txBody>
      </p:sp>
      <p:sp>
        <p:nvSpPr>
          <p:cNvPr id="11267"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body" idx="1"/>
          </p:nvPr>
        </p:nvSpPr>
        <p:spPr/>
        <p:txBody>
          <a:bodyPr/>
          <a:lstStyle/>
          <a:p>
            <a:pPr eaLnBrk="1" hangingPunct="1"/>
            <a:r>
              <a:rPr lang="en-US" sz="3200" smtClean="0">
                <a:latin typeface="Times New Roman" pitchFamily="18" charset="0"/>
              </a:rPr>
              <a:t>Find the value of the 2</a:t>
            </a:r>
            <a:r>
              <a:rPr lang="en-US" sz="3200" baseline="30000" smtClean="0">
                <a:latin typeface="Times New Roman" pitchFamily="18" charset="0"/>
              </a:rPr>
              <a:t>nd</a:t>
            </a:r>
            <a:r>
              <a:rPr lang="en-US" sz="3200" smtClean="0">
                <a:latin typeface="Times New Roman" pitchFamily="18" charset="0"/>
              </a:rPr>
              <a:t> place company for each of the 5000 sample auctions (use </a:t>
            </a:r>
            <a:r>
              <a:rPr lang="en-US" sz="3200" i="1" smtClean="0">
                <a:latin typeface="Times New Roman" pitchFamily="18" charset="0"/>
              </a:rPr>
              <a:t>LARGE</a:t>
            </a:r>
            <a:r>
              <a:rPr lang="en-US" sz="3200" smtClean="0">
                <a:latin typeface="Times New Roman" pitchFamily="18" charset="0"/>
              </a:rPr>
              <a:t> function)</a:t>
            </a:r>
          </a:p>
          <a:p>
            <a:pPr eaLnBrk="1" hangingPunct="1"/>
            <a:endParaRPr lang="en-US" sz="3200" smtClean="0">
              <a:latin typeface="Times New Roman" pitchFamily="18" charset="0"/>
            </a:endParaRPr>
          </a:p>
          <a:p>
            <a:pPr eaLnBrk="1" hangingPunct="1"/>
            <a:r>
              <a:rPr lang="en-US" sz="3200" smtClean="0">
                <a:latin typeface="Times New Roman" pitchFamily="18" charset="0"/>
              </a:rPr>
              <a:t>Once the 2</a:t>
            </a:r>
            <a:r>
              <a:rPr lang="en-US" sz="3200" baseline="30000" smtClean="0">
                <a:latin typeface="Times New Roman" pitchFamily="18" charset="0"/>
              </a:rPr>
              <a:t>nd</a:t>
            </a:r>
            <a:r>
              <a:rPr lang="en-US" sz="3200" smtClean="0">
                <a:latin typeface="Times New Roman" pitchFamily="18" charset="0"/>
              </a:rPr>
              <a:t> place values are found, find the difference between 1</a:t>
            </a:r>
            <a:r>
              <a:rPr lang="en-US" sz="3200" baseline="30000" smtClean="0">
                <a:latin typeface="Times New Roman" pitchFamily="18" charset="0"/>
              </a:rPr>
              <a:t>st</a:t>
            </a:r>
            <a:r>
              <a:rPr lang="en-US" sz="3200" smtClean="0">
                <a:latin typeface="Times New Roman" pitchFamily="18" charset="0"/>
              </a:rPr>
              <a:t> and 2</a:t>
            </a:r>
            <a:r>
              <a:rPr lang="en-US" sz="3200" baseline="30000" smtClean="0">
                <a:latin typeface="Times New Roman" pitchFamily="18" charset="0"/>
              </a:rPr>
              <a:t>nd</a:t>
            </a:r>
            <a:r>
              <a:rPr lang="en-US" sz="3200" smtClean="0">
                <a:latin typeface="Times New Roman" pitchFamily="18" charset="0"/>
              </a:rPr>
              <a:t> (represented by variable </a:t>
            </a:r>
            <a:r>
              <a:rPr lang="en-US" sz="3200" i="1" smtClean="0">
                <a:latin typeface="Times New Roman" pitchFamily="18" charset="0"/>
              </a:rPr>
              <a:t>B</a:t>
            </a:r>
            <a:r>
              <a:rPr lang="en-US" sz="3200" smtClean="0">
                <a:latin typeface="Times New Roman" pitchFamily="18" charset="0"/>
              </a:rPr>
              <a:t>)</a:t>
            </a:r>
          </a:p>
          <a:p>
            <a:pPr eaLnBrk="1" hangingPunct="1">
              <a:buClr>
                <a:schemeClr val="tx1"/>
              </a:buClr>
              <a:buFontTx/>
              <a:buChar char="•"/>
            </a:pPr>
            <a:endParaRPr lang="en-US" smtClean="0"/>
          </a:p>
        </p:txBody>
      </p:sp>
      <p:sp>
        <p:nvSpPr>
          <p:cNvPr id="12291"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body" idx="1"/>
          </p:nvPr>
        </p:nvSpPr>
        <p:spPr/>
        <p:txBody>
          <a:bodyPr/>
          <a:lstStyle/>
          <a:p>
            <a:pPr eaLnBrk="1" hangingPunct="1"/>
            <a:r>
              <a:rPr lang="en-US" sz="3200" smtClean="0">
                <a:latin typeface="Times New Roman" pitchFamily="18" charset="0"/>
              </a:rPr>
              <a:t>For 5000 differences, find the average: </a:t>
            </a:r>
            <a:r>
              <a:rPr lang="en-US" sz="3200" i="1" smtClean="0">
                <a:latin typeface="Times New Roman" pitchFamily="18" charset="0"/>
              </a:rPr>
              <a:t>E</a:t>
            </a:r>
            <a:r>
              <a:rPr lang="en-US" sz="3200" smtClean="0">
                <a:latin typeface="Times New Roman" pitchFamily="18" charset="0"/>
              </a:rPr>
              <a:t>(</a:t>
            </a:r>
            <a:r>
              <a:rPr lang="en-US" sz="3200" i="1" smtClean="0">
                <a:latin typeface="Times New Roman" pitchFamily="18" charset="0"/>
              </a:rPr>
              <a:t>B</a:t>
            </a:r>
            <a:r>
              <a:rPr lang="en-US" sz="3200" smtClean="0">
                <a:latin typeface="Times New Roman" pitchFamily="18" charset="0"/>
              </a:rPr>
              <a:t>)</a:t>
            </a:r>
          </a:p>
          <a:p>
            <a:pPr eaLnBrk="1" hangingPunct="1"/>
            <a:endParaRPr lang="en-US" sz="3200" smtClean="0">
              <a:latin typeface="Times New Roman" pitchFamily="18" charset="0"/>
            </a:endParaRPr>
          </a:p>
          <a:p>
            <a:pPr eaLnBrk="1" hangingPunct="1"/>
            <a:r>
              <a:rPr lang="en-US" sz="3200" smtClean="0">
                <a:latin typeface="Times New Roman" pitchFamily="18" charset="0"/>
              </a:rPr>
              <a:t>The average difference between 1</a:t>
            </a:r>
            <a:r>
              <a:rPr lang="en-US" sz="3200" baseline="30000" smtClean="0">
                <a:latin typeface="Times New Roman" pitchFamily="18" charset="0"/>
              </a:rPr>
              <a:t>st</a:t>
            </a:r>
            <a:r>
              <a:rPr lang="en-US" sz="3200" smtClean="0">
                <a:latin typeface="Times New Roman" pitchFamily="18" charset="0"/>
              </a:rPr>
              <a:t> and 2</a:t>
            </a:r>
            <a:r>
              <a:rPr lang="en-US" sz="3200" baseline="30000" smtClean="0">
                <a:latin typeface="Times New Roman" pitchFamily="18" charset="0"/>
              </a:rPr>
              <a:t>nd</a:t>
            </a:r>
            <a:r>
              <a:rPr lang="en-US" sz="3200" smtClean="0">
                <a:latin typeface="Times New Roman" pitchFamily="18" charset="0"/>
              </a:rPr>
              <a:t> place is called the “Winner’s Blessing”</a:t>
            </a:r>
          </a:p>
          <a:p>
            <a:pPr eaLnBrk="1" hangingPunct="1"/>
            <a:endParaRPr lang="en-US" sz="3200" smtClean="0">
              <a:latin typeface="Times New Roman" pitchFamily="18" charset="0"/>
            </a:endParaRPr>
          </a:p>
          <a:p>
            <a:pPr eaLnBrk="1" hangingPunct="1"/>
            <a:r>
              <a:rPr lang="en-US" sz="3200" smtClean="0">
                <a:latin typeface="Times New Roman" pitchFamily="18" charset="0"/>
              </a:rPr>
              <a:t>Find 10 samples of </a:t>
            </a:r>
            <a:r>
              <a:rPr lang="en-US" sz="3200" i="1" smtClean="0">
                <a:latin typeface="Times New Roman" pitchFamily="18" charset="0"/>
              </a:rPr>
              <a:t>E</a:t>
            </a:r>
            <a:r>
              <a:rPr lang="en-US" sz="3200" smtClean="0">
                <a:latin typeface="Times New Roman" pitchFamily="18" charset="0"/>
              </a:rPr>
              <a:t>(</a:t>
            </a:r>
            <a:r>
              <a:rPr lang="en-US" sz="3200" i="1" smtClean="0">
                <a:latin typeface="Times New Roman" pitchFamily="18" charset="0"/>
              </a:rPr>
              <a:t>C</a:t>
            </a:r>
            <a:r>
              <a:rPr lang="en-US" sz="3200" smtClean="0">
                <a:latin typeface="Times New Roman" pitchFamily="18" charset="0"/>
              </a:rPr>
              <a:t>) and </a:t>
            </a:r>
            <a:r>
              <a:rPr lang="en-US" sz="3200" i="1" smtClean="0">
                <a:latin typeface="Times New Roman" pitchFamily="18" charset="0"/>
              </a:rPr>
              <a:t>E</a:t>
            </a:r>
            <a:r>
              <a:rPr lang="en-US" sz="3200" smtClean="0">
                <a:latin typeface="Times New Roman" pitchFamily="18" charset="0"/>
              </a:rPr>
              <a:t>(</a:t>
            </a:r>
            <a:r>
              <a:rPr lang="en-US" sz="3200" i="1" smtClean="0">
                <a:latin typeface="Times New Roman" pitchFamily="18" charset="0"/>
              </a:rPr>
              <a:t>B</a:t>
            </a:r>
            <a:r>
              <a:rPr lang="en-US" sz="3200" smtClean="0">
                <a:latin typeface="Times New Roman" pitchFamily="18" charset="0"/>
              </a:rPr>
              <a:t>) and average them</a:t>
            </a:r>
          </a:p>
          <a:p>
            <a:pPr eaLnBrk="1" hangingPunct="1">
              <a:buClr>
                <a:schemeClr val="tx1"/>
              </a:buClr>
              <a:buFontTx/>
              <a:buChar char="•"/>
            </a:pPr>
            <a:endParaRPr lang="en-US" smtClean="0"/>
          </a:p>
        </p:txBody>
      </p:sp>
      <p:sp>
        <p:nvSpPr>
          <p:cNvPr id="13315"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algn="ctr" eaLnBrk="1" hangingPunct="1"/>
            <a:r>
              <a:rPr lang="en-US" sz="3600" b="1" smtClean="0">
                <a:latin typeface="Times New Roman" pitchFamily="18" charset="0"/>
              </a:rPr>
              <a:t>Simulating Normal Random Variables</a:t>
            </a:r>
          </a:p>
        </p:txBody>
      </p:sp>
      <p:sp>
        <p:nvSpPr>
          <p:cNvPr id="14339" name="Rectangle 5"/>
          <p:cNvSpPr>
            <a:spLocks noGrp="1" noChangeArrowheads="1"/>
          </p:cNvSpPr>
          <p:nvPr>
            <p:ph type="body" sz="half" idx="1"/>
          </p:nvPr>
        </p:nvSpPr>
        <p:spPr/>
        <p:txBody>
          <a:bodyPr/>
          <a:lstStyle/>
          <a:p>
            <a:pPr eaLnBrk="1" hangingPunct="1"/>
            <a:r>
              <a:rPr lang="en-US" sz="2600" smtClean="0">
                <a:latin typeface="Times New Roman" pitchFamily="18" charset="0"/>
              </a:rPr>
              <a:t>Project:</a:t>
            </a:r>
          </a:p>
        </p:txBody>
      </p:sp>
      <p:pic>
        <p:nvPicPr>
          <p:cNvPr id="14340" name="Picture 7"/>
          <p:cNvPicPr>
            <a:picLocks noChangeAspect="1" noChangeArrowheads="1"/>
          </p:cNvPicPr>
          <p:nvPr/>
        </p:nvPicPr>
        <p:blipFill>
          <a:blip r:embed="rId3" cstate="print"/>
          <a:srcRect/>
          <a:stretch>
            <a:fillRect/>
          </a:stretch>
        </p:blipFill>
        <p:spPr bwMode="auto">
          <a:xfrm>
            <a:off x="2514600" y="2427288"/>
            <a:ext cx="4191000" cy="33639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body" idx="1"/>
          </p:nvPr>
        </p:nvSpPr>
        <p:spPr/>
        <p:txBody>
          <a:bodyPr/>
          <a:lstStyle/>
          <a:p>
            <a:pPr eaLnBrk="1" hangingPunct="1"/>
            <a:r>
              <a:rPr lang="en-US" sz="3200" smtClean="0">
                <a:latin typeface="Times New Roman" pitchFamily="18" charset="0"/>
              </a:rPr>
              <a:t>“Second Plan” ensures the winner of making a profit on average</a:t>
            </a:r>
          </a:p>
          <a:p>
            <a:pPr eaLnBrk="1" hangingPunct="1"/>
            <a:endParaRPr lang="en-US" sz="3200" smtClean="0">
              <a:latin typeface="Times New Roman" pitchFamily="18" charset="0"/>
            </a:endParaRPr>
          </a:p>
          <a:p>
            <a:pPr eaLnBrk="1" hangingPunct="1"/>
            <a:r>
              <a:rPr lang="en-US" sz="3200" smtClean="0">
                <a:latin typeface="Times New Roman" pitchFamily="18" charset="0"/>
              </a:rPr>
              <a:t>Average profit is equal to </a:t>
            </a:r>
            <a:r>
              <a:rPr lang="en-US" sz="3200" i="1" smtClean="0">
                <a:latin typeface="Times New Roman" pitchFamily="18" charset="0"/>
              </a:rPr>
              <a:t>E</a:t>
            </a:r>
            <a:r>
              <a:rPr lang="en-US" sz="3200" smtClean="0">
                <a:latin typeface="Times New Roman" pitchFamily="18" charset="0"/>
              </a:rPr>
              <a:t>(</a:t>
            </a:r>
            <a:r>
              <a:rPr lang="en-US" sz="3200" i="1" smtClean="0">
                <a:latin typeface="Times New Roman" pitchFamily="18" charset="0"/>
              </a:rPr>
              <a:t>B</a:t>
            </a:r>
            <a:r>
              <a:rPr lang="en-US" sz="3200" smtClean="0">
                <a:latin typeface="Times New Roman" pitchFamily="18" charset="0"/>
              </a:rPr>
              <a:t>)</a:t>
            </a:r>
          </a:p>
          <a:p>
            <a:pPr eaLnBrk="1" hangingPunct="1"/>
            <a:endParaRPr lang="en-US" sz="3200" smtClean="0">
              <a:latin typeface="Times New Roman" pitchFamily="18" charset="0"/>
            </a:endParaRPr>
          </a:p>
          <a:p>
            <a:pPr eaLnBrk="1" hangingPunct="1"/>
            <a:r>
              <a:rPr lang="en-US" sz="3200" smtClean="0">
                <a:latin typeface="Times New Roman" pitchFamily="18" charset="0"/>
              </a:rPr>
              <a:t>Strategy is not stable</a:t>
            </a:r>
          </a:p>
        </p:txBody>
      </p:sp>
      <p:sp>
        <p:nvSpPr>
          <p:cNvPr id="15363"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algn="ctr" eaLnBrk="1" hangingPunct="1"/>
            <a:r>
              <a:rPr lang="en-US" sz="3600" b="1" smtClean="0">
                <a:latin typeface="Times New Roman" pitchFamily="18" charset="0"/>
              </a:rPr>
              <a:t>Simulating Normal Random Variables</a:t>
            </a:r>
          </a:p>
        </p:txBody>
      </p:sp>
      <p:sp>
        <p:nvSpPr>
          <p:cNvPr id="3075" name="Rectangle 5"/>
          <p:cNvSpPr>
            <a:spLocks noGrp="1" noChangeArrowheads="1"/>
          </p:cNvSpPr>
          <p:nvPr>
            <p:ph type="body" sz="half" idx="1"/>
          </p:nvPr>
        </p:nvSpPr>
        <p:spPr/>
        <p:txBody>
          <a:bodyPr/>
          <a:lstStyle/>
          <a:p>
            <a:pPr eaLnBrk="1" hangingPunct="1"/>
            <a:r>
              <a:rPr lang="en-US" sz="2600" smtClean="0">
                <a:latin typeface="Times New Roman" pitchFamily="18" charset="0"/>
              </a:rPr>
              <a:t>We left off at. . .</a:t>
            </a:r>
          </a:p>
        </p:txBody>
      </p:sp>
      <p:pic>
        <p:nvPicPr>
          <p:cNvPr id="3076" name="Picture 6"/>
          <p:cNvPicPr>
            <a:picLocks noChangeAspect="1" noChangeArrowheads="1"/>
          </p:cNvPicPr>
          <p:nvPr/>
        </p:nvPicPr>
        <p:blipFill>
          <a:blip r:embed="rId3" cstate="print"/>
          <a:srcRect/>
          <a:stretch>
            <a:fillRect/>
          </a:stretch>
        </p:blipFill>
        <p:spPr bwMode="auto">
          <a:xfrm>
            <a:off x="1812925" y="2366963"/>
            <a:ext cx="5807075" cy="34242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body" idx="1"/>
          </p:nvPr>
        </p:nvSpPr>
        <p:spPr/>
        <p:txBody>
          <a:bodyPr/>
          <a:lstStyle/>
          <a:p>
            <a:pPr eaLnBrk="1" hangingPunct="1"/>
            <a:r>
              <a:rPr lang="en-US" smtClean="0">
                <a:latin typeface="Times New Roman" pitchFamily="18" charset="0"/>
              </a:rPr>
              <a:t>“First Plan”</a:t>
            </a:r>
          </a:p>
          <a:p>
            <a:pPr lvl="1" eaLnBrk="1" hangingPunct="1"/>
            <a:r>
              <a:rPr lang="en-US" smtClean="0">
                <a:latin typeface="Times New Roman" pitchFamily="18" charset="0"/>
              </a:rPr>
              <a:t>subtract </a:t>
            </a:r>
            <a:r>
              <a:rPr lang="en-US" i="1" smtClean="0">
                <a:latin typeface="Times New Roman" pitchFamily="18" charset="0"/>
              </a:rPr>
              <a:t>E</a:t>
            </a:r>
            <a:r>
              <a:rPr lang="en-US" smtClean="0">
                <a:latin typeface="Times New Roman" pitchFamily="18" charset="0"/>
              </a:rPr>
              <a:t>(</a:t>
            </a:r>
            <a:r>
              <a:rPr lang="en-US" i="1" smtClean="0">
                <a:latin typeface="Times New Roman" pitchFamily="18" charset="0"/>
              </a:rPr>
              <a:t>C</a:t>
            </a:r>
            <a:r>
              <a:rPr lang="en-US" smtClean="0">
                <a:latin typeface="Times New Roman" pitchFamily="18" charset="0"/>
              </a:rPr>
              <a:t>) from all signal errors</a:t>
            </a:r>
          </a:p>
          <a:p>
            <a:pPr lvl="1" eaLnBrk="1" hangingPunct="1"/>
            <a:r>
              <a:rPr lang="en-US" smtClean="0">
                <a:latin typeface="Times New Roman" pitchFamily="18" charset="0"/>
              </a:rPr>
              <a:t>ensures that the winner makes the fair and reasonable profit</a:t>
            </a:r>
          </a:p>
          <a:p>
            <a:pPr lvl="1" eaLnBrk="1" hangingPunct="1"/>
            <a:endParaRPr lang="en-US" smtClean="0">
              <a:latin typeface="Times New Roman" pitchFamily="18" charset="0"/>
            </a:endParaRPr>
          </a:p>
          <a:p>
            <a:pPr eaLnBrk="1" hangingPunct="1"/>
            <a:r>
              <a:rPr lang="en-US" smtClean="0">
                <a:latin typeface="Times New Roman" pitchFamily="18" charset="0"/>
              </a:rPr>
              <a:t>Average profit above the “fair and reasonable profit” is 0.  We would like to increase this extra profit.  </a:t>
            </a:r>
          </a:p>
        </p:txBody>
      </p:sp>
      <p:sp>
        <p:nvSpPr>
          <p:cNvPr id="4099"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3"/>
          <p:cNvSpPr>
            <a:spLocks noGrp="1" noChangeArrowheads="1"/>
          </p:cNvSpPr>
          <p:nvPr>
            <p:ph type="body" idx="1"/>
          </p:nvPr>
        </p:nvSpPr>
        <p:spPr/>
        <p:txBody>
          <a:bodyPr/>
          <a:lstStyle/>
          <a:p>
            <a:pPr eaLnBrk="1" hangingPunct="1"/>
            <a:r>
              <a:rPr lang="en-US" sz="3200" smtClean="0">
                <a:latin typeface="Times New Roman" pitchFamily="18" charset="0"/>
              </a:rPr>
              <a:t>“Second Plan” </a:t>
            </a:r>
          </a:p>
          <a:p>
            <a:pPr lvl="1" eaLnBrk="1" hangingPunct="1"/>
            <a:r>
              <a:rPr lang="en-US" sz="2800" smtClean="0">
                <a:latin typeface="Times New Roman" pitchFamily="18" charset="0"/>
              </a:rPr>
              <a:t>subtract </a:t>
            </a:r>
            <a:r>
              <a:rPr lang="en-US" sz="2800" i="1" smtClean="0">
                <a:latin typeface="Times New Roman" pitchFamily="18" charset="0"/>
              </a:rPr>
              <a:t>E</a:t>
            </a:r>
            <a:r>
              <a:rPr lang="en-US" sz="2800" smtClean="0">
                <a:latin typeface="Times New Roman" pitchFamily="18" charset="0"/>
              </a:rPr>
              <a:t>(</a:t>
            </a:r>
            <a:r>
              <a:rPr lang="en-US" sz="2800" i="1" smtClean="0">
                <a:latin typeface="Times New Roman" pitchFamily="18" charset="0"/>
              </a:rPr>
              <a:t>C</a:t>
            </a:r>
            <a:r>
              <a:rPr lang="en-US" sz="2800" smtClean="0">
                <a:latin typeface="Times New Roman" pitchFamily="18" charset="0"/>
              </a:rPr>
              <a:t>) and </a:t>
            </a:r>
            <a:r>
              <a:rPr lang="en-US" sz="2800" i="1" smtClean="0">
                <a:latin typeface="Times New Roman" pitchFamily="18" charset="0"/>
              </a:rPr>
              <a:t>E</a:t>
            </a:r>
            <a:r>
              <a:rPr lang="en-US" sz="2800" smtClean="0">
                <a:latin typeface="Times New Roman" pitchFamily="18" charset="0"/>
              </a:rPr>
              <a:t>(</a:t>
            </a:r>
            <a:r>
              <a:rPr lang="en-US" sz="2800" i="1" smtClean="0">
                <a:latin typeface="Times New Roman" pitchFamily="18" charset="0"/>
              </a:rPr>
              <a:t>B</a:t>
            </a:r>
            <a:r>
              <a:rPr lang="en-US" sz="2800" smtClean="0">
                <a:latin typeface="Times New Roman" pitchFamily="18" charset="0"/>
              </a:rPr>
              <a:t>) from the signal error</a:t>
            </a:r>
          </a:p>
          <a:p>
            <a:pPr lvl="1" eaLnBrk="1" hangingPunct="1"/>
            <a:r>
              <a:rPr lang="en-US" sz="2800" smtClean="0">
                <a:latin typeface="Times New Roman" pitchFamily="18" charset="0"/>
              </a:rPr>
              <a:t>ensures the winner of making a profit (above the “fair and reasonable” profit) on average</a:t>
            </a:r>
          </a:p>
          <a:p>
            <a:pPr lvl="1" eaLnBrk="1" hangingPunct="1"/>
            <a:endParaRPr lang="en-US" sz="2800" smtClean="0">
              <a:latin typeface="Times New Roman" pitchFamily="18" charset="0"/>
            </a:endParaRPr>
          </a:p>
          <a:p>
            <a:pPr eaLnBrk="1" hangingPunct="1"/>
            <a:r>
              <a:rPr lang="en-US" sz="3200" smtClean="0">
                <a:latin typeface="Times New Roman" pitchFamily="18" charset="0"/>
              </a:rPr>
              <a:t>Average profit is equal to </a:t>
            </a:r>
            <a:r>
              <a:rPr lang="en-US" sz="3200" i="1" smtClean="0">
                <a:latin typeface="Times New Roman" pitchFamily="18" charset="0"/>
              </a:rPr>
              <a:t>E</a:t>
            </a:r>
            <a:r>
              <a:rPr lang="en-US" sz="3200" smtClean="0">
                <a:latin typeface="Times New Roman" pitchFamily="18" charset="0"/>
              </a:rPr>
              <a:t>(</a:t>
            </a:r>
            <a:r>
              <a:rPr lang="en-US" sz="3200" i="1" smtClean="0">
                <a:latin typeface="Times New Roman" pitchFamily="18" charset="0"/>
              </a:rPr>
              <a:t>B</a:t>
            </a:r>
            <a:r>
              <a:rPr lang="en-US" sz="3200" smtClean="0">
                <a:latin typeface="Times New Roman" pitchFamily="18" charset="0"/>
              </a:rPr>
              <a:t>)</a:t>
            </a:r>
          </a:p>
          <a:p>
            <a:pPr eaLnBrk="1" hangingPunct="1">
              <a:buFont typeface="Wingdings" pitchFamily="2" charset="2"/>
              <a:buNone/>
            </a:pPr>
            <a:endParaRPr lang="en-US" sz="3200" smtClean="0">
              <a:latin typeface="Times New Roman" pitchFamily="18" charset="0"/>
            </a:endParaRPr>
          </a:p>
        </p:txBody>
      </p:sp>
      <p:sp>
        <p:nvSpPr>
          <p:cNvPr id="5123"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3"/>
          <p:cNvSpPr>
            <a:spLocks noGrp="1" noChangeArrowheads="1"/>
          </p:cNvSpPr>
          <p:nvPr>
            <p:ph type="body" idx="1"/>
          </p:nvPr>
        </p:nvSpPr>
        <p:spPr/>
        <p:txBody>
          <a:bodyPr/>
          <a:lstStyle/>
          <a:p>
            <a:pPr eaLnBrk="1" hangingPunct="1"/>
            <a:r>
              <a:rPr lang="en-US" smtClean="0">
                <a:latin typeface="Times New Roman" pitchFamily="18" charset="0"/>
              </a:rPr>
              <a:t>If all companies adjust their signals by the sum of the winner’s “curse” and “blessing”</a:t>
            </a:r>
          </a:p>
          <a:p>
            <a:pPr lvl="1" eaLnBrk="1" hangingPunct="1"/>
            <a:r>
              <a:rPr lang="en-US" smtClean="0">
                <a:latin typeface="Times New Roman" pitchFamily="18" charset="0"/>
              </a:rPr>
              <a:t>every company has an equal chance to win auction (geologists are all equally expert)</a:t>
            </a:r>
          </a:p>
          <a:p>
            <a:pPr lvl="1" eaLnBrk="1" hangingPunct="1"/>
            <a:r>
              <a:rPr lang="en-US" smtClean="0">
                <a:latin typeface="Times New Roman" pitchFamily="18" charset="0"/>
              </a:rPr>
              <a:t>everyone’s profit upon winning is roughly $6.3M (the winner’s blessing)</a:t>
            </a:r>
          </a:p>
          <a:p>
            <a:pPr lvl="1" eaLnBrk="1" hangingPunct="1"/>
            <a:r>
              <a:rPr lang="en-US" smtClean="0">
                <a:latin typeface="Times New Roman" pitchFamily="18" charset="0"/>
              </a:rPr>
              <a:t>everyone’s expected value of the extra profit is approximately 0.330 </a:t>
            </a:r>
          </a:p>
        </p:txBody>
      </p:sp>
      <p:sp>
        <p:nvSpPr>
          <p:cNvPr id="6147"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3"/>
          <p:cNvSpPr>
            <a:spLocks noGrp="1" noChangeArrowheads="1"/>
          </p:cNvSpPr>
          <p:nvPr>
            <p:ph type="body" idx="1"/>
          </p:nvPr>
        </p:nvSpPr>
        <p:spPr/>
        <p:txBody>
          <a:bodyPr/>
          <a:lstStyle/>
          <a:p>
            <a:pPr eaLnBrk="1" hangingPunct="1"/>
            <a:r>
              <a:rPr lang="en-US" smtClean="0">
                <a:latin typeface="Times New Roman" pitchFamily="18" charset="0"/>
              </a:rPr>
              <a:t>Suppose Company 1 decides to deviate from the “Second Plan” and adjust their signal differently:	</a:t>
            </a:r>
          </a:p>
          <a:p>
            <a:pPr lvl="1" eaLnBrk="1" hangingPunct="1"/>
            <a:r>
              <a:rPr lang="en-US" smtClean="0">
                <a:latin typeface="Times New Roman" pitchFamily="18" charset="0"/>
              </a:rPr>
              <a:t>If the adjustment &lt; (</a:t>
            </a:r>
            <a:r>
              <a:rPr lang="en-US" i="1" smtClean="0">
                <a:latin typeface="Times New Roman" pitchFamily="18" charset="0"/>
              </a:rPr>
              <a:t>E</a:t>
            </a:r>
            <a:r>
              <a:rPr lang="en-US" smtClean="0">
                <a:latin typeface="Times New Roman" pitchFamily="18" charset="0"/>
              </a:rPr>
              <a:t>(</a:t>
            </a:r>
            <a:r>
              <a:rPr lang="en-US" i="1" smtClean="0">
                <a:latin typeface="Times New Roman" pitchFamily="18" charset="0"/>
              </a:rPr>
              <a:t>C</a:t>
            </a:r>
            <a:r>
              <a:rPr lang="en-US" smtClean="0">
                <a:latin typeface="Times New Roman" pitchFamily="18" charset="0"/>
              </a:rPr>
              <a:t>) + </a:t>
            </a:r>
            <a:r>
              <a:rPr lang="en-US" i="1" smtClean="0">
                <a:latin typeface="Times New Roman" pitchFamily="18" charset="0"/>
              </a:rPr>
              <a:t>E</a:t>
            </a:r>
            <a:r>
              <a:rPr lang="en-US" smtClean="0">
                <a:latin typeface="Times New Roman" pitchFamily="18" charset="0"/>
              </a:rPr>
              <a:t>(</a:t>
            </a:r>
            <a:r>
              <a:rPr lang="en-US" i="1" smtClean="0">
                <a:latin typeface="Times New Roman" pitchFamily="18" charset="0"/>
              </a:rPr>
              <a:t>B</a:t>
            </a:r>
            <a:r>
              <a:rPr lang="en-US" smtClean="0">
                <a:latin typeface="Times New Roman" pitchFamily="18" charset="0"/>
              </a:rPr>
              <a:t>))</a:t>
            </a:r>
          </a:p>
          <a:p>
            <a:pPr lvl="2" eaLnBrk="1" hangingPunct="1"/>
            <a:r>
              <a:rPr lang="en-US" smtClean="0">
                <a:latin typeface="Times New Roman" pitchFamily="18" charset="0"/>
              </a:rPr>
              <a:t>Company 1 could expect to win more often…</a:t>
            </a:r>
          </a:p>
          <a:p>
            <a:pPr lvl="2" eaLnBrk="1" hangingPunct="1"/>
            <a:r>
              <a:rPr lang="en-US" smtClean="0">
                <a:latin typeface="Times New Roman" pitchFamily="18" charset="0"/>
              </a:rPr>
              <a:t>…but the extra profit will be less</a:t>
            </a:r>
          </a:p>
          <a:p>
            <a:pPr lvl="1" eaLnBrk="1" hangingPunct="1"/>
            <a:r>
              <a:rPr lang="en-US" smtClean="0">
                <a:latin typeface="Times New Roman" pitchFamily="18" charset="0"/>
              </a:rPr>
              <a:t>If the adjustment &gt; (</a:t>
            </a:r>
            <a:r>
              <a:rPr lang="en-US" i="1" smtClean="0">
                <a:latin typeface="Times New Roman" pitchFamily="18" charset="0"/>
              </a:rPr>
              <a:t>E</a:t>
            </a:r>
            <a:r>
              <a:rPr lang="en-US" smtClean="0">
                <a:latin typeface="Times New Roman" pitchFamily="18" charset="0"/>
              </a:rPr>
              <a:t>(</a:t>
            </a:r>
            <a:r>
              <a:rPr lang="en-US" i="1" smtClean="0">
                <a:latin typeface="Times New Roman" pitchFamily="18" charset="0"/>
              </a:rPr>
              <a:t>C</a:t>
            </a:r>
            <a:r>
              <a:rPr lang="en-US" smtClean="0">
                <a:latin typeface="Times New Roman" pitchFamily="18" charset="0"/>
              </a:rPr>
              <a:t>) + </a:t>
            </a:r>
            <a:r>
              <a:rPr lang="en-US" i="1" smtClean="0">
                <a:latin typeface="Times New Roman" pitchFamily="18" charset="0"/>
              </a:rPr>
              <a:t>E</a:t>
            </a:r>
            <a:r>
              <a:rPr lang="en-US" smtClean="0">
                <a:latin typeface="Times New Roman" pitchFamily="18" charset="0"/>
              </a:rPr>
              <a:t>(</a:t>
            </a:r>
            <a:r>
              <a:rPr lang="en-US" i="1" smtClean="0">
                <a:latin typeface="Times New Roman" pitchFamily="18" charset="0"/>
              </a:rPr>
              <a:t>B</a:t>
            </a:r>
            <a:r>
              <a:rPr lang="en-US" smtClean="0">
                <a:latin typeface="Times New Roman" pitchFamily="18" charset="0"/>
              </a:rPr>
              <a:t>))</a:t>
            </a:r>
          </a:p>
          <a:p>
            <a:pPr lvl="2" eaLnBrk="1" hangingPunct="1"/>
            <a:r>
              <a:rPr lang="en-US" smtClean="0">
                <a:latin typeface="Times New Roman" pitchFamily="18" charset="0"/>
              </a:rPr>
              <a:t>Company 1 could expect to win less often…</a:t>
            </a:r>
          </a:p>
          <a:p>
            <a:pPr lvl="2" eaLnBrk="1" hangingPunct="1"/>
            <a:r>
              <a:rPr lang="en-US" smtClean="0">
                <a:latin typeface="Times New Roman" pitchFamily="18" charset="0"/>
              </a:rPr>
              <a:t>…but the extra profit will be more</a:t>
            </a:r>
          </a:p>
        </p:txBody>
      </p:sp>
      <p:sp>
        <p:nvSpPr>
          <p:cNvPr id="7171"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body" idx="1"/>
          </p:nvPr>
        </p:nvSpPr>
        <p:spPr/>
        <p:txBody>
          <a:bodyPr/>
          <a:lstStyle/>
          <a:p>
            <a:pPr eaLnBrk="1" hangingPunct="1"/>
            <a:r>
              <a:rPr lang="en-US" smtClean="0">
                <a:latin typeface="Times New Roman" pitchFamily="18" charset="0"/>
              </a:rPr>
              <a:t>Project:</a:t>
            </a:r>
          </a:p>
          <a:p>
            <a:pPr lvl="1" eaLnBrk="1" hangingPunct="1"/>
            <a:r>
              <a:rPr lang="en-US" sz="2800" smtClean="0">
                <a:latin typeface="Times New Roman" pitchFamily="18" charset="0"/>
              </a:rPr>
              <a:t>Several options for bid:</a:t>
            </a:r>
          </a:p>
          <a:p>
            <a:pPr lvl="2" eaLnBrk="1" hangingPunct="1"/>
            <a:r>
              <a:rPr lang="en-US" sz="2500" smtClean="0">
                <a:latin typeface="Times New Roman" pitchFamily="18" charset="0"/>
              </a:rPr>
              <a:t>Bid our signal</a:t>
            </a:r>
          </a:p>
          <a:p>
            <a:pPr lvl="2" eaLnBrk="1" hangingPunct="1"/>
            <a:r>
              <a:rPr lang="en-US" sz="2500" smtClean="0">
                <a:latin typeface="Times New Roman" pitchFamily="18" charset="0"/>
              </a:rPr>
              <a:t>Develop several strategies</a:t>
            </a:r>
          </a:p>
          <a:p>
            <a:pPr lvl="2" eaLnBrk="1" hangingPunct="1"/>
            <a:r>
              <a:rPr lang="en-US" sz="2500" smtClean="0">
                <a:latin typeface="Times New Roman" pitchFamily="18" charset="0"/>
              </a:rPr>
              <a:t>Develop stable bidding strategy</a:t>
            </a:r>
          </a:p>
          <a:p>
            <a:pPr lvl="1" eaLnBrk="1" hangingPunct="1"/>
            <a:endParaRPr lang="en-US" smtClean="0">
              <a:latin typeface="Times New Roman" pitchFamily="18" charset="0"/>
            </a:endParaRPr>
          </a:p>
        </p:txBody>
      </p:sp>
      <p:sp>
        <p:nvSpPr>
          <p:cNvPr id="3075"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Grp="1" noChangeArrowheads="1"/>
          </p:cNvSpPr>
          <p:nvPr>
            <p:ph type="body" idx="1"/>
          </p:nvPr>
        </p:nvSpPr>
        <p:spPr>
          <a:xfrm>
            <a:off x="381000" y="1752600"/>
            <a:ext cx="8534400" cy="4572000"/>
          </a:xfrm>
        </p:spPr>
        <p:txBody>
          <a:bodyPr>
            <a:normAutofit lnSpcReduction="10000"/>
          </a:bodyPr>
          <a:lstStyle/>
          <a:p>
            <a:pPr eaLnBrk="1" hangingPunct="1"/>
            <a:r>
              <a:rPr lang="en-US" sz="2800" smtClean="0">
                <a:latin typeface="Times New Roman" pitchFamily="18" charset="0"/>
              </a:rPr>
              <a:t>We can easily see how the probability of winning and mean profit (if we win) will change in relation to the difference between our company’s adjustment vs. the other company’s adjustment </a:t>
            </a:r>
            <a:r>
              <a:rPr lang="en-US" sz="2800" i="1" smtClean="0">
                <a:latin typeface="Times New Roman" pitchFamily="18" charset="0"/>
              </a:rPr>
              <a:t>to their signal</a:t>
            </a:r>
            <a:r>
              <a:rPr lang="en-US" sz="2800" smtClean="0">
                <a:latin typeface="Times New Roman" pitchFamily="18" charset="0"/>
              </a:rPr>
              <a:t>, but how does that affect the expected value of our extra profit?	</a:t>
            </a:r>
          </a:p>
          <a:p>
            <a:pPr lvl="1" eaLnBrk="1" hangingPunct="1"/>
            <a:r>
              <a:rPr lang="en-US" smtClean="0">
                <a:latin typeface="Times New Roman" pitchFamily="18" charset="0"/>
              </a:rPr>
              <a:t>Need a simulation of many (5,000) auctions and track:</a:t>
            </a:r>
          </a:p>
          <a:p>
            <a:pPr lvl="2" eaLnBrk="1" hangingPunct="1"/>
            <a:r>
              <a:rPr lang="en-US" smtClean="0">
                <a:latin typeface="Times New Roman" pitchFamily="18" charset="0"/>
              </a:rPr>
              <a:t>who wins each auction</a:t>
            </a:r>
          </a:p>
          <a:p>
            <a:pPr lvl="2" eaLnBrk="1" hangingPunct="1"/>
            <a:r>
              <a:rPr lang="en-US" smtClean="0">
                <a:latin typeface="Times New Roman" pitchFamily="18" charset="0"/>
              </a:rPr>
              <a:t>probability of our company winning</a:t>
            </a:r>
          </a:p>
          <a:p>
            <a:pPr lvl="2" eaLnBrk="1" hangingPunct="1"/>
            <a:r>
              <a:rPr lang="en-US" smtClean="0">
                <a:latin typeface="Times New Roman" pitchFamily="18" charset="0"/>
              </a:rPr>
              <a:t>mean extra profit if Company 1 wins</a:t>
            </a:r>
          </a:p>
          <a:p>
            <a:pPr lvl="2" eaLnBrk="1" hangingPunct="1"/>
            <a:r>
              <a:rPr lang="en-US" smtClean="0">
                <a:latin typeface="Times New Roman" pitchFamily="18" charset="0"/>
              </a:rPr>
              <a:t>expected value of extra profit</a:t>
            </a:r>
          </a:p>
        </p:txBody>
      </p:sp>
      <p:sp>
        <p:nvSpPr>
          <p:cNvPr id="8195"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pic>
        <p:nvPicPr>
          <p:cNvPr id="9219" name="Picture 5"/>
          <p:cNvPicPr>
            <a:picLocks noGrp="1" noChangeAspect="1" noChangeArrowheads="1"/>
          </p:cNvPicPr>
          <p:nvPr>
            <p:ph type="body" idx="1"/>
          </p:nvPr>
        </p:nvPicPr>
        <p:blipFill>
          <a:blip r:embed="rId3" cstate="print"/>
          <a:srcRect/>
          <a:stretch>
            <a:fillRect/>
          </a:stretch>
        </p:blipFill>
        <p:spPr>
          <a:xfrm>
            <a:off x="195263" y="2133600"/>
            <a:ext cx="8567737" cy="2390775"/>
          </a:xfrm>
          <a:noFill/>
        </p:spPr>
      </p:pic>
      <p:sp>
        <p:nvSpPr>
          <p:cNvPr id="9220" name="Text Box 6"/>
          <p:cNvSpPr txBox="1">
            <a:spLocks noChangeArrowheads="1"/>
          </p:cNvSpPr>
          <p:nvPr/>
        </p:nvSpPr>
        <p:spPr bwMode="auto">
          <a:xfrm>
            <a:off x="1584325" y="4908550"/>
            <a:ext cx="6416675" cy="366713"/>
          </a:xfrm>
          <a:prstGeom prst="rect">
            <a:avLst/>
          </a:prstGeom>
          <a:noFill/>
          <a:ln w="9525">
            <a:noFill/>
            <a:miter lim="800000"/>
            <a:headEnd/>
            <a:tailEnd/>
          </a:ln>
        </p:spPr>
        <p:txBody>
          <a:bodyPr>
            <a:spAutoFit/>
          </a:bodyPr>
          <a:lstStyle/>
          <a:p>
            <a:endParaRPr lang="en-US"/>
          </a:p>
        </p:txBody>
      </p:sp>
      <p:sp>
        <p:nvSpPr>
          <p:cNvPr id="9221" name="Rectangle 7"/>
          <p:cNvSpPr>
            <a:spLocks noChangeArrowheads="1"/>
          </p:cNvSpPr>
          <p:nvPr/>
        </p:nvSpPr>
        <p:spPr bwMode="auto">
          <a:xfrm>
            <a:off x="381000" y="4800600"/>
            <a:ext cx="8534400" cy="1524000"/>
          </a:xfrm>
          <a:prstGeom prst="rect">
            <a:avLst/>
          </a:prstGeom>
          <a:noFill/>
          <a:ln w="9525">
            <a:noFill/>
            <a:miter lim="800000"/>
            <a:headEnd/>
            <a:tailEnd/>
          </a:ln>
        </p:spPr>
        <p:txBody>
          <a:bodyPr/>
          <a:lstStyle/>
          <a:p>
            <a:pPr marL="342900" indent="-342900" eaLnBrk="1" hangingPunct="1">
              <a:spcBef>
                <a:spcPct val="20000"/>
              </a:spcBef>
              <a:buClr>
                <a:schemeClr val="accent2"/>
              </a:buClr>
              <a:buFont typeface="Wingdings" pitchFamily="2" charset="2"/>
              <a:buChar char="o"/>
            </a:pPr>
            <a:r>
              <a:rPr lang="en-US" sz="3000">
                <a:latin typeface="Times New Roman" pitchFamily="18" charset="0"/>
              </a:rPr>
              <a:t>Create 5000 simulated auctions as before.  From every company’s error, subtract off </a:t>
            </a:r>
            <a:r>
              <a:rPr lang="en-US" sz="3000" i="1">
                <a:latin typeface="Times New Roman" pitchFamily="18" charset="0"/>
              </a:rPr>
              <a:t>E</a:t>
            </a:r>
            <a:r>
              <a:rPr lang="en-US" sz="3000">
                <a:latin typeface="Times New Roman" pitchFamily="18" charset="0"/>
              </a:rPr>
              <a:t>(</a:t>
            </a:r>
            <a:r>
              <a:rPr lang="en-US" sz="3000" i="1">
                <a:latin typeface="Times New Roman" pitchFamily="18" charset="0"/>
              </a:rPr>
              <a:t>C</a:t>
            </a:r>
            <a:r>
              <a:rPr lang="en-US" sz="3000">
                <a:latin typeface="Times New Roman" pitchFamily="18" charset="0"/>
              </a:rPr>
              <a:t>) and </a:t>
            </a:r>
            <a:r>
              <a:rPr lang="en-US" sz="3000" i="1">
                <a:latin typeface="Times New Roman" pitchFamily="18" charset="0"/>
              </a:rPr>
              <a:t>E</a:t>
            </a:r>
            <a:r>
              <a:rPr lang="en-US" sz="3000">
                <a:latin typeface="Times New Roman" pitchFamily="18" charset="0"/>
              </a:rPr>
              <a:t>(</a:t>
            </a:r>
            <a:r>
              <a:rPr lang="en-US" sz="3000" i="1">
                <a:latin typeface="Times New Roman" pitchFamily="18" charset="0"/>
              </a:rPr>
              <a:t>B</a:t>
            </a:r>
            <a:r>
              <a:rPr lang="en-US" sz="3000">
                <a:latin typeface="Times New Roman" pitchFamily="18" charset="0"/>
              </a:rPr>
              <a:t>) </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3"/>
          <p:cNvSpPr>
            <a:spLocks noGrp="1" noChangeArrowheads="1"/>
          </p:cNvSpPr>
          <p:nvPr>
            <p:ph type="body" idx="1"/>
          </p:nvPr>
        </p:nvSpPr>
        <p:spPr/>
        <p:txBody>
          <a:bodyPr/>
          <a:lstStyle/>
          <a:p>
            <a:pPr eaLnBrk="1" hangingPunct="1"/>
            <a:r>
              <a:rPr lang="en-US" smtClean="0">
                <a:latin typeface="Times New Roman" pitchFamily="18" charset="0"/>
              </a:rPr>
              <a:t>You will be eventually changing the adjustment (the amount subtracted from the signal) for Company 1, so it’s a good idea to cell-reference the adjustment.  This way, when you want to change the adjustment, you only change one cell, and not an entire column. </a:t>
            </a:r>
          </a:p>
        </p:txBody>
      </p:sp>
      <p:sp>
        <p:nvSpPr>
          <p:cNvPr id="10243"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title"/>
          </p:nvPr>
        </p:nvSpPr>
        <p:spPr>
          <a:noFill/>
        </p:spPr>
        <p:txBody>
          <a:bodyPr/>
          <a:lstStyle/>
          <a:p>
            <a:pPr algn="ctr" eaLnBrk="1" hangingPunct="1"/>
            <a:r>
              <a:rPr lang="en-US" sz="3600" b="1" smtClean="0">
                <a:latin typeface="Times New Roman" pitchFamily="18" charset="0"/>
              </a:rPr>
              <a:t>Simulating Normal Random Variables</a:t>
            </a:r>
          </a:p>
        </p:txBody>
      </p:sp>
      <p:sp>
        <p:nvSpPr>
          <p:cNvPr id="11267" name="Rectangle 6"/>
          <p:cNvSpPr>
            <a:spLocks noGrp="1" noChangeArrowheads="1"/>
          </p:cNvSpPr>
          <p:nvPr>
            <p:ph type="body" idx="1"/>
          </p:nvPr>
        </p:nvSpPr>
        <p:spPr/>
        <p:txBody>
          <a:bodyPr/>
          <a:lstStyle/>
          <a:p>
            <a:pPr eaLnBrk="1" hangingPunct="1"/>
            <a:r>
              <a:rPr lang="en-US" smtClean="0">
                <a:latin typeface="Times New Roman" pitchFamily="18" charset="0"/>
              </a:rPr>
              <a:t>For every row, find:</a:t>
            </a:r>
          </a:p>
        </p:txBody>
      </p:sp>
      <p:grpSp>
        <p:nvGrpSpPr>
          <p:cNvPr id="2" name="Group 21"/>
          <p:cNvGrpSpPr>
            <a:grpSpLocks/>
          </p:cNvGrpSpPr>
          <p:nvPr/>
        </p:nvGrpSpPr>
        <p:grpSpPr bwMode="auto">
          <a:xfrm>
            <a:off x="228600" y="2362200"/>
            <a:ext cx="8712200" cy="4338638"/>
            <a:chOff x="144" y="1488"/>
            <a:chExt cx="5488" cy="2733"/>
          </a:xfrm>
        </p:grpSpPr>
        <p:pic>
          <p:nvPicPr>
            <p:cNvPr id="11269" name="Picture 7"/>
            <p:cNvPicPr>
              <a:picLocks noChangeAspect="1" noChangeArrowheads="1"/>
            </p:cNvPicPr>
            <p:nvPr/>
          </p:nvPicPr>
          <p:blipFill>
            <a:blip r:embed="rId2" cstate="print"/>
            <a:srcRect/>
            <a:stretch>
              <a:fillRect/>
            </a:stretch>
          </p:blipFill>
          <p:spPr bwMode="auto">
            <a:xfrm>
              <a:off x="1776" y="1488"/>
              <a:ext cx="2920" cy="1812"/>
            </a:xfrm>
            <a:prstGeom prst="rect">
              <a:avLst/>
            </a:prstGeom>
            <a:noFill/>
            <a:ln w="9525">
              <a:noFill/>
              <a:miter lim="800000"/>
              <a:headEnd/>
              <a:tailEnd/>
            </a:ln>
          </p:spPr>
        </p:pic>
        <p:sp>
          <p:nvSpPr>
            <p:cNvPr id="11270" name="Text Box 8"/>
            <p:cNvSpPr txBox="1">
              <a:spLocks noChangeArrowheads="1"/>
            </p:cNvSpPr>
            <p:nvPr/>
          </p:nvSpPr>
          <p:spPr bwMode="auto">
            <a:xfrm>
              <a:off x="192" y="1732"/>
              <a:ext cx="1422" cy="1448"/>
            </a:xfrm>
            <a:prstGeom prst="rect">
              <a:avLst/>
            </a:prstGeom>
            <a:solidFill>
              <a:schemeClr val="bg1"/>
            </a:solidFill>
            <a:ln w="9525">
              <a:solidFill>
                <a:schemeClr val="tx1"/>
              </a:solidFill>
              <a:miter lim="800000"/>
              <a:headEnd/>
              <a:tailEnd/>
            </a:ln>
          </p:spPr>
          <p:txBody>
            <a:bodyPr wrap="none">
              <a:spAutoFit/>
            </a:bodyPr>
            <a:lstStyle/>
            <a:p>
              <a:r>
                <a:rPr lang="en-US">
                  <a:latin typeface="Times New Roman" pitchFamily="18" charset="0"/>
                </a:rPr>
                <a:t>the maximum error—</a:t>
              </a:r>
            </a:p>
            <a:p>
              <a:r>
                <a:rPr lang="en-US">
                  <a:latin typeface="Times New Roman" pitchFamily="18" charset="0"/>
                </a:rPr>
                <a:t>this tells you the error </a:t>
              </a:r>
            </a:p>
            <a:p>
              <a:r>
                <a:rPr lang="en-US">
                  <a:latin typeface="Times New Roman" pitchFamily="18" charset="0"/>
                </a:rPr>
                <a:t>of the maximum bid </a:t>
              </a:r>
            </a:p>
            <a:p>
              <a:r>
                <a:rPr lang="en-US">
                  <a:latin typeface="Times New Roman" pitchFamily="18" charset="0"/>
                </a:rPr>
                <a:t>(i.e. how much under/</a:t>
              </a:r>
            </a:p>
            <a:p>
              <a:r>
                <a:rPr lang="en-US">
                  <a:latin typeface="Times New Roman" pitchFamily="18" charset="0"/>
                </a:rPr>
                <a:t>over the bid was from</a:t>
              </a:r>
            </a:p>
            <a:p>
              <a:r>
                <a:rPr lang="en-US">
                  <a:latin typeface="Times New Roman" pitchFamily="18" charset="0"/>
                </a:rPr>
                <a:t>the proven value)</a:t>
              </a:r>
            </a:p>
            <a:p>
              <a:r>
                <a:rPr lang="en-US">
                  <a:latin typeface="Times New Roman" pitchFamily="18" charset="0"/>
                </a:rPr>
                <a:t>=MAX(B4:S4)</a:t>
              </a:r>
            </a:p>
            <a:p>
              <a:r>
                <a:rPr lang="en-US">
                  <a:latin typeface="Times New Roman" pitchFamily="18" charset="0"/>
                </a:rPr>
                <a:t>for example.</a:t>
              </a:r>
            </a:p>
          </p:txBody>
        </p:sp>
        <p:sp>
          <p:nvSpPr>
            <p:cNvPr id="11271" name="Line 9"/>
            <p:cNvSpPr>
              <a:spLocks noChangeShapeType="1"/>
            </p:cNvSpPr>
            <p:nvPr/>
          </p:nvSpPr>
          <p:spPr bwMode="auto">
            <a:xfrm flipV="1">
              <a:off x="1632" y="2112"/>
              <a:ext cx="144" cy="192"/>
            </a:xfrm>
            <a:prstGeom prst="line">
              <a:avLst/>
            </a:prstGeom>
            <a:noFill/>
            <a:ln w="28575">
              <a:solidFill>
                <a:schemeClr val="accent2"/>
              </a:solidFill>
              <a:round/>
              <a:headEnd/>
              <a:tailEnd type="triangle" w="med" len="med"/>
            </a:ln>
          </p:spPr>
          <p:txBody>
            <a:bodyPr/>
            <a:lstStyle/>
            <a:p>
              <a:endParaRPr lang="en-US"/>
            </a:p>
          </p:txBody>
        </p:sp>
        <p:sp>
          <p:nvSpPr>
            <p:cNvPr id="11272" name="Text Box 11"/>
            <p:cNvSpPr txBox="1">
              <a:spLocks noChangeArrowheads="1"/>
            </p:cNvSpPr>
            <p:nvPr/>
          </p:nvSpPr>
          <p:spPr bwMode="auto">
            <a:xfrm>
              <a:off x="144" y="3456"/>
              <a:ext cx="3552" cy="756"/>
            </a:xfrm>
            <a:prstGeom prst="rect">
              <a:avLst/>
            </a:prstGeom>
            <a:solidFill>
              <a:schemeClr val="bg1"/>
            </a:solidFill>
            <a:ln w="9525">
              <a:solidFill>
                <a:schemeClr val="tx1"/>
              </a:solidFill>
              <a:miter lim="800000"/>
              <a:headEnd/>
              <a:tailEnd/>
            </a:ln>
          </p:spPr>
          <p:txBody>
            <a:bodyPr>
              <a:spAutoFit/>
            </a:bodyPr>
            <a:lstStyle/>
            <a:p>
              <a:r>
                <a:rPr lang="en-US">
                  <a:latin typeface="Times New Roman" pitchFamily="18" charset="0"/>
                </a:rPr>
                <a:t>if the max was the error from Company 1, then Comp. 1 won the auction.  I will denote this by a “1” in this column if they won, and a “0” if another company won:</a:t>
              </a:r>
            </a:p>
            <a:p>
              <a:r>
                <a:rPr lang="en-US">
                  <a:latin typeface="Times New Roman" pitchFamily="18" charset="0"/>
                </a:rPr>
                <a:t>=IF(T4=B4,1,0) where T4 is the maximum, B4 is Comp. 1.</a:t>
              </a:r>
            </a:p>
          </p:txBody>
        </p:sp>
        <p:sp>
          <p:nvSpPr>
            <p:cNvPr id="11273" name="Line 12"/>
            <p:cNvSpPr>
              <a:spLocks noChangeShapeType="1"/>
            </p:cNvSpPr>
            <p:nvPr/>
          </p:nvSpPr>
          <p:spPr bwMode="auto">
            <a:xfrm flipV="1">
              <a:off x="2688" y="2928"/>
              <a:ext cx="240" cy="528"/>
            </a:xfrm>
            <a:prstGeom prst="line">
              <a:avLst/>
            </a:prstGeom>
            <a:noFill/>
            <a:ln w="28575">
              <a:solidFill>
                <a:schemeClr val="accent2"/>
              </a:solidFill>
              <a:round/>
              <a:headEnd/>
              <a:tailEnd type="triangle" w="med" len="med"/>
            </a:ln>
          </p:spPr>
          <p:txBody>
            <a:bodyPr/>
            <a:lstStyle/>
            <a:p>
              <a:endParaRPr lang="en-US"/>
            </a:p>
          </p:txBody>
        </p:sp>
        <p:sp>
          <p:nvSpPr>
            <p:cNvPr id="11274" name="Text Box 13"/>
            <p:cNvSpPr txBox="1">
              <a:spLocks noChangeArrowheads="1"/>
            </p:cNvSpPr>
            <p:nvPr/>
          </p:nvSpPr>
          <p:spPr bwMode="auto">
            <a:xfrm>
              <a:off x="4800" y="1584"/>
              <a:ext cx="832" cy="1967"/>
            </a:xfrm>
            <a:prstGeom prst="rect">
              <a:avLst/>
            </a:prstGeom>
            <a:solidFill>
              <a:schemeClr val="bg1"/>
            </a:solidFill>
            <a:ln w="9525">
              <a:solidFill>
                <a:schemeClr val="tx1"/>
              </a:solidFill>
              <a:miter lim="800000"/>
              <a:headEnd/>
              <a:tailEnd/>
            </a:ln>
          </p:spPr>
          <p:txBody>
            <a:bodyPr>
              <a:spAutoFit/>
            </a:bodyPr>
            <a:lstStyle/>
            <a:p>
              <a:r>
                <a:rPr lang="en-US">
                  <a:latin typeface="Times New Roman" pitchFamily="18" charset="0"/>
                </a:rPr>
                <a:t>For the winning company</a:t>
              </a:r>
            </a:p>
            <a:p>
              <a:r>
                <a:rPr lang="en-US">
                  <a:latin typeface="Times New Roman" pitchFamily="18" charset="0"/>
                </a:rPr>
                <a:t>(Comp. 1 or other) we need to find the extra profit.  The profit is the opposite of the error.</a:t>
              </a:r>
            </a:p>
          </p:txBody>
        </p:sp>
        <p:sp>
          <p:nvSpPr>
            <p:cNvPr id="11275" name="Text Box 16"/>
            <p:cNvSpPr txBox="1">
              <a:spLocks noChangeArrowheads="1"/>
            </p:cNvSpPr>
            <p:nvPr/>
          </p:nvSpPr>
          <p:spPr bwMode="auto">
            <a:xfrm>
              <a:off x="4032" y="3600"/>
              <a:ext cx="1154" cy="237"/>
            </a:xfrm>
            <a:prstGeom prst="rect">
              <a:avLst/>
            </a:prstGeom>
            <a:solidFill>
              <a:schemeClr val="bg1"/>
            </a:solidFill>
            <a:ln w="9525">
              <a:solidFill>
                <a:schemeClr val="tx1"/>
              </a:solidFill>
              <a:miter lim="800000"/>
              <a:headEnd/>
              <a:tailEnd/>
            </a:ln>
          </p:spPr>
          <p:txBody>
            <a:bodyPr wrap="none">
              <a:spAutoFit/>
            </a:bodyPr>
            <a:lstStyle/>
            <a:p>
              <a:r>
                <a:rPr lang="en-US">
                  <a:latin typeface="Times New Roman" pitchFamily="18" charset="0"/>
                </a:rPr>
                <a:t>=IF(U4=0,-T4,"")</a:t>
              </a:r>
            </a:p>
          </p:txBody>
        </p:sp>
        <p:sp>
          <p:nvSpPr>
            <p:cNvPr id="11276" name="Text Box 17"/>
            <p:cNvSpPr txBox="1">
              <a:spLocks noChangeArrowheads="1"/>
            </p:cNvSpPr>
            <p:nvPr/>
          </p:nvSpPr>
          <p:spPr bwMode="auto">
            <a:xfrm>
              <a:off x="3840" y="3984"/>
              <a:ext cx="1154" cy="237"/>
            </a:xfrm>
            <a:prstGeom prst="rect">
              <a:avLst/>
            </a:prstGeom>
            <a:solidFill>
              <a:schemeClr val="bg1"/>
            </a:solidFill>
            <a:ln w="9525">
              <a:solidFill>
                <a:schemeClr val="tx1"/>
              </a:solidFill>
              <a:miter lim="800000"/>
              <a:headEnd/>
              <a:tailEnd/>
            </a:ln>
          </p:spPr>
          <p:txBody>
            <a:bodyPr wrap="none">
              <a:spAutoFit/>
            </a:bodyPr>
            <a:lstStyle/>
            <a:p>
              <a:r>
                <a:rPr lang="en-US">
                  <a:latin typeface="Times New Roman" pitchFamily="18" charset="0"/>
                </a:rPr>
                <a:t>=IF(U4=1,-T4,"")</a:t>
              </a:r>
            </a:p>
          </p:txBody>
        </p:sp>
        <p:sp>
          <p:nvSpPr>
            <p:cNvPr id="11277" name="Line 19"/>
            <p:cNvSpPr>
              <a:spLocks noChangeShapeType="1"/>
            </p:cNvSpPr>
            <p:nvPr/>
          </p:nvSpPr>
          <p:spPr bwMode="auto">
            <a:xfrm flipV="1">
              <a:off x="4416" y="3264"/>
              <a:ext cx="0" cy="336"/>
            </a:xfrm>
            <a:prstGeom prst="line">
              <a:avLst/>
            </a:prstGeom>
            <a:noFill/>
            <a:ln w="28575">
              <a:solidFill>
                <a:schemeClr val="accent2"/>
              </a:solidFill>
              <a:round/>
              <a:headEnd/>
              <a:tailEnd type="triangle" w="med" len="med"/>
            </a:ln>
          </p:spPr>
          <p:txBody>
            <a:bodyPr/>
            <a:lstStyle/>
            <a:p>
              <a:endParaRPr lang="en-US"/>
            </a:p>
          </p:txBody>
        </p:sp>
        <p:sp>
          <p:nvSpPr>
            <p:cNvPr id="11278" name="Line 20"/>
            <p:cNvSpPr>
              <a:spLocks noChangeShapeType="1"/>
            </p:cNvSpPr>
            <p:nvPr/>
          </p:nvSpPr>
          <p:spPr bwMode="auto">
            <a:xfrm flipV="1">
              <a:off x="3888" y="3216"/>
              <a:ext cx="0" cy="768"/>
            </a:xfrm>
            <a:prstGeom prst="line">
              <a:avLst/>
            </a:prstGeom>
            <a:noFill/>
            <a:ln w="28575">
              <a:solidFill>
                <a:schemeClr val="accent2"/>
              </a:solidFill>
              <a:round/>
              <a:headEn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type="body" idx="1"/>
          </p:nvPr>
        </p:nvSpPr>
        <p:spPr/>
        <p:txBody>
          <a:bodyPr/>
          <a:lstStyle/>
          <a:p>
            <a:pPr eaLnBrk="1" hangingPunct="1"/>
            <a:r>
              <a:rPr lang="en-US" smtClean="0">
                <a:latin typeface="Times New Roman" pitchFamily="18" charset="0"/>
              </a:rPr>
              <a:t>Then calculate:</a:t>
            </a:r>
          </a:p>
        </p:txBody>
      </p:sp>
      <p:sp>
        <p:nvSpPr>
          <p:cNvPr id="12291"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grpSp>
        <p:nvGrpSpPr>
          <p:cNvPr id="2" name="Group 18"/>
          <p:cNvGrpSpPr>
            <a:grpSpLocks/>
          </p:cNvGrpSpPr>
          <p:nvPr/>
        </p:nvGrpSpPr>
        <p:grpSpPr bwMode="auto">
          <a:xfrm>
            <a:off x="381000" y="1752600"/>
            <a:ext cx="8534400" cy="4232275"/>
            <a:chOff x="240" y="1104"/>
            <a:chExt cx="5376" cy="2666"/>
          </a:xfrm>
        </p:grpSpPr>
        <p:pic>
          <p:nvPicPr>
            <p:cNvPr id="12293" name="Picture 5"/>
            <p:cNvPicPr>
              <a:picLocks noChangeAspect="1" noChangeArrowheads="1"/>
            </p:cNvPicPr>
            <p:nvPr/>
          </p:nvPicPr>
          <p:blipFill>
            <a:blip r:embed="rId2" cstate="print"/>
            <a:srcRect/>
            <a:stretch>
              <a:fillRect/>
            </a:stretch>
          </p:blipFill>
          <p:spPr bwMode="auto">
            <a:xfrm>
              <a:off x="480" y="1968"/>
              <a:ext cx="4791" cy="739"/>
            </a:xfrm>
            <a:prstGeom prst="rect">
              <a:avLst/>
            </a:prstGeom>
            <a:noFill/>
            <a:ln w="9525">
              <a:noFill/>
              <a:miter lim="800000"/>
              <a:headEnd/>
              <a:tailEnd/>
            </a:ln>
          </p:spPr>
        </p:pic>
        <p:sp>
          <p:nvSpPr>
            <p:cNvPr id="12294" name="Text Box 6"/>
            <p:cNvSpPr txBox="1">
              <a:spLocks noChangeArrowheads="1"/>
            </p:cNvSpPr>
            <p:nvPr/>
          </p:nvSpPr>
          <p:spPr bwMode="auto">
            <a:xfrm>
              <a:off x="480" y="1488"/>
              <a:ext cx="2121" cy="583"/>
            </a:xfrm>
            <a:prstGeom prst="rect">
              <a:avLst/>
            </a:prstGeom>
            <a:solidFill>
              <a:schemeClr val="bg1"/>
            </a:solidFill>
            <a:ln w="9525">
              <a:solidFill>
                <a:schemeClr val="tx1"/>
              </a:solidFill>
              <a:miter lim="800000"/>
              <a:headEnd/>
              <a:tailEnd/>
            </a:ln>
          </p:spPr>
          <p:txBody>
            <a:bodyPr wrap="none">
              <a:spAutoFit/>
            </a:bodyPr>
            <a:lstStyle/>
            <a:p>
              <a:r>
                <a:rPr lang="en-US">
                  <a:latin typeface="Times New Roman" pitchFamily="18" charset="0"/>
                </a:rPr>
                <a:t>The number of 1’s out of the </a:t>
              </a:r>
            </a:p>
            <a:p>
              <a:r>
                <a:rPr lang="en-US">
                  <a:latin typeface="Times New Roman" pitchFamily="18" charset="0"/>
                </a:rPr>
                <a:t>          5000 auctions:</a:t>
              </a:r>
            </a:p>
            <a:p>
              <a:r>
                <a:rPr lang="en-US">
                  <a:latin typeface="Times New Roman" pitchFamily="18" charset="0"/>
                </a:rPr>
                <a:t>=COUNTIF(U4:U5003,"1")/5000 </a:t>
              </a:r>
            </a:p>
          </p:txBody>
        </p:sp>
        <p:sp>
          <p:nvSpPr>
            <p:cNvPr id="12295" name="Text Box 7"/>
            <p:cNvSpPr txBox="1">
              <a:spLocks noChangeArrowheads="1"/>
            </p:cNvSpPr>
            <p:nvPr/>
          </p:nvSpPr>
          <p:spPr bwMode="auto">
            <a:xfrm>
              <a:off x="3072" y="1104"/>
              <a:ext cx="2418" cy="756"/>
            </a:xfrm>
            <a:prstGeom prst="rect">
              <a:avLst/>
            </a:prstGeom>
            <a:solidFill>
              <a:schemeClr val="bg1"/>
            </a:solidFill>
            <a:ln w="9525">
              <a:solidFill>
                <a:schemeClr val="tx1"/>
              </a:solidFill>
              <a:miter lim="800000"/>
              <a:headEnd/>
              <a:tailEnd/>
            </a:ln>
          </p:spPr>
          <p:txBody>
            <a:bodyPr>
              <a:spAutoFit/>
            </a:bodyPr>
            <a:lstStyle/>
            <a:p>
              <a:r>
                <a:rPr lang="en-US">
                  <a:latin typeface="Times New Roman" pitchFamily="18" charset="0"/>
                </a:rPr>
                <a:t>The number of 0’s out of the 5000 auctions, divided by the number of “other” companies:</a:t>
              </a:r>
            </a:p>
            <a:p>
              <a:r>
                <a:rPr lang="en-US">
                  <a:latin typeface="Times New Roman" pitchFamily="18" charset="0"/>
                </a:rPr>
                <a:t>=COUNTIF(U4:U5003,“0")/(5000*18) </a:t>
              </a:r>
            </a:p>
          </p:txBody>
        </p:sp>
        <p:sp>
          <p:nvSpPr>
            <p:cNvPr id="12296" name="Line 8"/>
            <p:cNvSpPr>
              <a:spLocks noChangeShapeType="1"/>
            </p:cNvSpPr>
            <p:nvPr/>
          </p:nvSpPr>
          <p:spPr bwMode="auto">
            <a:xfrm>
              <a:off x="2592" y="1728"/>
              <a:ext cx="192" cy="0"/>
            </a:xfrm>
            <a:prstGeom prst="line">
              <a:avLst/>
            </a:prstGeom>
            <a:noFill/>
            <a:ln w="28575">
              <a:solidFill>
                <a:schemeClr val="accent2"/>
              </a:solidFill>
              <a:round/>
              <a:headEnd/>
              <a:tailEnd/>
            </a:ln>
          </p:spPr>
          <p:txBody>
            <a:bodyPr/>
            <a:lstStyle/>
            <a:p>
              <a:endParaRPr lang="en-US"/>
            </a:p>
          </p:txBody>
        </p:sp>
        <p:sp>
          <p:nvSpPr>
            <p:cNvPr id="12297" name="Line 9"/>
            <p:cNvSpPr>
              <a:spLocks noChangeShapeType="1"/>
            </p:cNvSpPr>
            <p:nvPr/>
          </p:nvSpPr>
          <p:spPr bwMode="auto">
            <a:xfrm>
              <a:off x="2784" y="1728"/>
              <a:ext cx="0" cy="528"/>
            </a:xfrm>
            <a:prstGeom prst="line">
              <a:avLst/>
            </a:prstGeom>
            <a:noFill/>
            <a:ln w="28575">
              <a:solidFill>
                <a:schemeClr val="accent2"/>
              </a:solidFill>
              <a:round/>
              <a:headEnd/>
              <a:tailEnd type="triangle" w="med" len="med"/>
            </a:ln>
          </p:spPr>
          <p:txBody>
            <a:bodyPr/>
            <a:lstStyle/>
            <a:p>
              <a:endParaRPr lang="en-US"/>
            </a:p>
          </p:txBody>
        </p:sp>
        <p:sp>
          <p:nvSpPr>
            <p:cNvPr id="12298" name="Line 10"/>
            <p:cNvSpPr>
              <a:spLocks noChangeShapeType="1"/>
            </p:cNvSpPr>
            <p:nvPr/>
          </p:nvSpPr>
          <p:spPr bwMode="auto">
            <a:xfrm>
              <a:off x="3600" y="1872"/>
              <a:ext cx="0" cy="384"/>
            </a:xfrm>
            <a:prstGeom prst="line">
              <a:avLst/>
            </a:prstGeom>
            <a:noFill/>
            <a:ln w="28575">
              <a:solidFill>
                <a:schemeClr val="accent2"/>
              </a:solidFill>
              <a:round/>
              <a:headEnd/>
              <a:tailEnd type="triangle" w="med" len="med"/>
            </a:ln>
          </p:spPr>
          <p:txBody>
            <a:bodyPr/>
            <a:lstStyle/>
            <a:p>
              <a:endParaRPr lang="en-US"/>
            </a:p>
          </p:txBody>
        </p:sp>
        <p:sp>
          <p:nvSpPr>
            <p:cNvPr id="12299" name="Text Box 11"/>
            <p:cNvSpPr txBox="1">
              <a:spLocks noChangeArrowheads="1"/>
            </p:cNvSpPr>
            <p:nvPr/>
          </p:nvSpPr>
          <p:spPr bwMode="auto">
            <a:xfrm>
              <a:off x="240" y="2692"/>
              <a:ext cx="2688" cy="410"/>
            </a:xfrm>
            <a:prstGeom prst="rect">
              <a:avLst/>
            </a:prstGeom>
            <a:solidFill>
              <a:schemeClr val="bg1"/>
            </a:solidFill>
            <a:ln w="9525">
              <a:solidFill>
                <a:schemeClr val="tx1"/>
              </a:solidFill>
              <a:miter lim="800000"/>
              <a:headEnd/>
              <a:tailEnd/>
            </a:ln>
          </p:spPr>
          <p:txBody>
            <a:bodyPr>
              <a:spAutoFit/>
            </a:bodyPr>
            <a:lstStyle/>
            <a:p>
              <a:r>
                <a:rPr lang="en-US">
                  <a:latin typeface="Times New Roman" pitchFamily="18" charset="0"/>
                </a:rPr>
                <a:t>Average the extra winnings in the Company 1 column:       =AVERAGE(V4:V5003)</a:t>
              </a:r>
            </a:p>
          </p:txBody>
        </p:sp>
        <p:sp>
          <p:nvSpPr>
            <p:cNvPr id="12300" name="Text Box 12"/>
            <p:cNvSpPr txBox="1">
              <a:spLocks noChangeArrowheads="1"/>
            </p:cNvSpPr>
            <p:nvPr/>
          </p:nvSpPr>
          <p:spPr bwMode="auto">
            <a:xfrm>
              <a:off x="3600" y="2688"/>
              <a:ext cx="2016" cy="583"/>
            </a:xfrm>
            <a:prstGeom prst="rect">
              <a:avLst/>
            </a:prstGeom>
            <a:solidFill>
              <a:schemeClr val="bg1"/>
            </a:solidFill>
            <a:ln w="9525">
              <a:solidFill>
                <a:schemeClr val="tx1"/>
              </a:solidFill>
              <a:miter lim="800000"/>
              <a:headEnd/>
              <a:tailEnd/>
            </a:ln>
          </p:spPr>
          <p:txBody>
            <a:bodyPr>
              <a:spAutoFit/>
            </a:bodyPr>
            <a:lstStyle/>
            <a:p>
              <a:r>
                <a:rPr lang="en-US">
                  <a:latin typeface="Times New Roman" pitchFamily="18" charset="0"/>
                </a:rPr>
                <a:t>Average the extra winnings in    </a:t>
              </a:r>
            </a:p>
            <a:p>
              <a:r>
                <a:rPr lang="en-US">
                  <a:latin typeface="Times New Roman" pitchFamily="18" charset="0"/>
                </a:rPr>
                <a:t>      the “Other” column:        </a:t>
              </a:r>
            </a:p>
            <a:p>
              <a:r>
                <a:rPr lang="en-US">
                  <a:latin typeface="Times New Roman" pitchFamily="18" charset="0"/>
                </a:rPr>
                <a:t>    =AVERAGE(V4:V5003)</a:t>
              </a:r>
            </a:p>
          </p:txBody>
        </p:sp>
        <p:sp>
          <p:nvSpPr>
            <p:cNvPr id="12301" name="Line 13"/>
            <p:cNvSpPr>
              <a:spLocks noChangeShapeType="1"/>
            </p:cNvSpPr>
            <p:nvPr/>
          </p:nvSpPr>
          <p:spPr bwMode="auto">
            <a:xfrm flipV="1">
              <a:off x="2784" y="2400"/>
              <a:ext cx="0" cy="288"/>
            </a:xfrm>
            <a:prstGeom prst="line">
              <a:avLst/>
            </a:prstGeom>
            <a:noFill/>
            <a:ln w="28575">
              <a:solidFill>
                <a:schemeClr val="accent2"/>
              </a:solidFill>
              <a:round/>
              <a:headEnd/>
              <a:tailEnd type="triangle" w="med" len="med"/>
            </a:ln>
          </p:spPr>
          <p:txBody>
            <a:bodyPr/>
            <a:lstStyle/>
            <a:p>
              <a:endParaRPr lang="en-US"/>
            </a:p>
          </p:txBody>
        </p:sp>
        <p:sp>
          <p:nvSpPr>
            <p:cNvPr id="12302" name="Line 14"/>
            <p:cNvSpPr>
              <a:spLocks noChangeShapeType="1"/>
            </p:cNvSpPr>
            <p:nvPr/>
          </p:nvSpPr>
          <p:spPr bwMode="auto">
            <a:xfrm flipV="1">
              <a:off x="3792" y="2400"/>
              <a:ext cx="0" cy="288"/>
            </a:xfrm>
            <a:prstGeom prst="line">
              <a:avLst/>
            </a:prstGeom>
            <a:noFill/>
            <a:ln w="28575">
              <a:solidFill>
                <a:schemeClr val="accent2"/>
              </a:solidFill>
              <a:round/>
              <a:headEnd/>
              <a:tailEnd type="triangle" w="med" len="med"/>
            </a:ln>
          </p:spPr>
          <p:txBody>
            <a:bodyPr/>
            <a:lstStyle/>
            <a:p>
              <a:endParaRPr lang="en-US"/>
            </a:p>
          </p:txBody>
        </p:sp>
        <p:sp>
          <p:nvSpPr>
            <p:cNvPr id="12303" name="Text Box 15"/>
            <p:cNvSpPr txBox="1">
              <a:spLocks noChangeArrowheads="1"/>
            </p:cNvSpPr>
            <p:nvPr/>
          </p:nvSpPr>
          <p:spPr bwMode="auto">
            <a:xfrm>
              <a:off x="720" y="3360"/>
              <a:ext cx="4560" cy="410"/>
            </a:xfrm>
            <a:prstGeom prst="rect">
              <a:avLst/>
            </a:prstGeom>
            <a:solidFill>
              <a:schemeClr val="bg1"/>
            </a:solidFill>
            <a:ln w="9525">
              <a:solidFill>
                <a:schemeClr val="tx1"/>
              </a:solidFill>
              <a:miter lim="800000"/>
              <a:headEnd/>
              <a:tailEnd/>
            </a:ln>
          </p:spPr>
          <p:txBody>
            <a:bodyPr>
              <a:spAutoFit/>
            </a:bodyPr>
            <a:lstStyle/>
            <a:p>
              <a:r>
                <a:rPr lang="en-US">
                  <a:latin typeface="Times New Roman" pitchFamily="18" charset="0"/>
                </a:rPr>
                <a:t>Exp. Value of adjustment = </a:t>
              </a:r>
              <a:r>
                <a:rPr lang="en-US" i="1">
                  <a:latin typeface="Times New Roman" pitchFamily="18" charset="0"/>
                </a:rPr>
                <a:t>P</a:t>
              </a:r>
              <a:r>
                <a:rPr lang="en-US">
                  <a:latin typeface="Times New Roman" pitchFamily="18" charset="0"/>
                </a:rPr>
                <a:t>(winning) </a:t>
              </a:r>
              <a:r>
                <a:rPr lang="en-US" b="1" baseline="30000">
                  <a:latin typeface="Times New Roman" pitchFamily="18" charset="0"/>
                </a:rPr>
                <a:t>. </a:t>
              </a:r>
              <a:r>
                <a:rPr lang="en-US">
                  <a:latin typeface="Times New Roman" pitchFamily="18" charset="0"/>
                </a:rPr>
                <a:t>(mean extra profit) + </a:t>
              </a:r>
              <a:r>
                <a:rPr lang="en-US" i="1">
                  <a:latin typeface="Times New Roman" pitchFamily="18" charset="0"/>
                </a:rPr>
                <a:t>P</a:t>
              </a:r>
              <a:r>
                <a:rPr lang="en-US">
                  <a:latin typeface="Times New Roman" pitchFamily="18" charset="0"/>
                </a:rPr>
                <a:t>(losing) </a:t>
              </a:r>
              <a:r>
                <a:rPr lang="en-US" b="1" baseline="30000"/>
                <a:t>.</a:t>
              </a:r>
              <a:r>
                <a:rPr lang="en-US">
                  <a:latin typeface="Times New Roman" pitchFamily="18" charset="0"/>
                </a:rPr>
                <a:t> 0</a:t>
              </a:r>
            </a:p>
            <a:p>
              <a:r>
                <a:rPr lang="en-US">
                  <a:latin typeface="Times New Roman" pitchFamily="18" charset="0"/>
                </a:rPr>
                <a:t>                                 =T5007*T5006                     =U5007*U5006</a:t>
              </a:r>
            </a:p>
          </p:txBody>
        </p:sp>
        <p:sp>
          <p:nvSpPr>
            <p:cNvPr id="12304" name="Line 16"/>
            <p:cNvSpPr>
              <a:spLocks noChangeShapeType="1"/>
            </p:cNvSpPr>
            <p:nvPr/>
          </p:nvSpPr>
          <p:spPr bwMode="auto">
            <a:xfrm flipV="1">
              <a:off x="3456" y="2544"/>
              <a:ext cx="0" cy="816"/>
            </a:xfrm>
            <a:prstGeom prst="line">
              <a:avLst/>
            </a:prstGeom>
            <a:noFill/>
            <a:ln w="28575">
              <a:solidFill>
                <a:schemeClr val="accent2"/>
              </a:solidFill>
              <a:round/>
              <a:headEnd/>
              <a:tailEnd type="triangle" w="med" len="med"/>
            </a:ln>
          </p:spPr>
          <p:txBody>
            <a:bodyPr/>
            <a:lstStyle/>
            <a:p>
              <a:endParaRPr lang="en-US"/>
            </a:p>
          </p:txBody>
        </p:sp>
        <p:sp>
          <p:nvSpPr>
            <p:cNvPr id="12305" name="Line 17"/>
            <p:cNvSpPr>
              <a:spLocks noChangeShapeType="1"/>
            </p:cNvSpPr>
            <p:nvPr/>
          </p:nvSpPr>
          <p:spPr bwMode="auto">
            <a:xfrm flipV="1">
              <a:off x="3216" y="2544"/>
              <a:ext cx="0" cy="816"/>
            </a:xfrm>
            <a:prstGeom prst="line">
              <a:avLst/>
            </a:prstGeom>
            <a:noFill/>
            <a:ln w="28575">
              <a:solidFill>
                <a:schemeClr val="accent2"/>
              </a:solidFill>
              <a:round/>
              <a:headEnd/>
              <a:tailEnd type="triangle" w="med" len="med"/>
            </a:ln>
          </p:spPr>
          <p:txBody>
            <a:bodyPr/>
            <a:lstStyle/>
            <a:p>
              <a:endParaRPr lang="en-US"/>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p:cNvSpPr>
            <a:spLocks noGrp="1" noChangeArrowheads="1"/>
          </p:cNvSpPr>
          <p:nvPr>
            <p:ph type="body" idx="1"/>
          </p:nvPr>
        </p:nvSpPr>
        <p:spPr/>
        <p:txBody>
          <a:bodyPr/>
          <a:lstStyle/>
          <a:p>
            <a:pPr eaLnBrk="1" hangingPunct="1"/>
            <a:r>
              <a:rPr lang="en-US" smtClean="0">
                <a:latin typeface="Times New Roman" pitchFamily="18" charset="0"/>
              </a:rPr>
              <a:t>This set-up was meant as a check-up to make sure your spreadsheet is set up correctly.  If Company 1 and the other companies all make the same adjustment, </a:t>
            </a:r>
          </a:p>
          <a:p>
            <a:pPr lvl="1" eaLnBrk="1" hangingPunct="1"/>
            <a:r>
              <a:rPr lang="en-US" smtClean="0">
                <a:latin typeface="Times New Roman" pitchFamily="18" charset="0"/>
              </a:rPr>
              <a:t>probabilities of winning should be relatively equal</a:t>
            </a:r>
          </a:p>
          <a:p>
            <a:pPr lvl="1" eaLnBrk="1" hangingPunct="1"/>
            <a:r>
              <a:rPr lang="en-US" smtClean="0">
                <a:latin typeface="Times New Roman" pitchFamily="18" charset="0"/>
              </a:rPr>
              <a:t>mean profit should be approximately </a:t>
            </a:r>
            <a:r>
              <a:rPr lang="en-US" i="1" smtClean="0">
                <a:latin typeface="Times New Roman" pitchFamily="18" charset="0"/>
              </a:rPr>
              <a:t>E</a:t>
            </a:r>
            <a:r>
              <a:rPr lang="en-US" smtClean="0">
                <a:latin typeface="Times New Roman" pitchFamily="18" charset="0"/>
              </a:rPr>
              <a:t>(</a:t>
            </a:r>
            <a:r>
              <a:rPr lang="en-US" i="1" smtClean="0">
                <a:latin typeface="Times New Roman" pitchFamily="18" charset="0"/>
              </a:rPr>
              <a:t>B</a:t>
            </a:r>
            <a:r>
              <a:rPr lang="en-US" smtClean="0">
                <a:latin typeface="Times New Roman" pitchFamily="18" charset="0"/>
              </a:rPr>
              <a:t>)</a:t>
            </a:r>
          </a:p>
          <a:p>
            <a:pPr lvl="1" eaLnBrk="1" hangingPunct="1"/>
            <a:r>
              <a:rPr lang="en-US" smtClean="0">
                <a:latin typeface="Times New Roman" pitchFamily="18" charset="0"/>
              </a:rPr>
              <a:t>expected values should be roughly equal</a:t>
            </a:r>
          </a:p>
          <a:p>
            <a:pPr lvl="1" eaLnBrk="1" hangingPunct="1">
              <a:buFont typeface="Wingdings" pitchFamily="2" charset="2"/>
              <a:buNone/>
            </a:pPr>
            <a:r>
              <a:rPr lang="en-US" smtClean="0">
                <a:latin typeface="Times New Roman" pitchFamily="18" charset="0"/>
              </a:rPr>
              <a:t>If this is not true, FIX YOUR SPREADSHEET NOW! </a:t>
            </a:r>
          </a:p>
        </p:txBody>
      </p:sp>
      <p:sp>
        <p:nvSpPr>
          <p:cNvPr id="13315"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3"/>
          <p:cNvSpPr>
            <a:spLocks noGrp="1" noChangeArrowheads="1"/>
          </p:cNvSpPr>
          <p:nvPr>
            <p:ph type="body" idx="1"/>
          </p:nvPr>
        </p:nvSpPr>
        <p:spPr/>
        <p:txBody>
          <a:bodyPr/>
          <a:lstStyle/>
          <a:p>
            <a:pPr eaLnBrk="1" hangingPunct="1"/>
            <a:r>
              <a:rPr lang="en-US" sz="2800" smtClean="0">
                <a:latin typeface="Times New Roman" pitchFamily="18" charset="0"/>
              </a:rPr>
              <a:t>Now we’ll try maximizing the expected value of the extra profit (labeled on the sheet as “expected value of the adjustment”)</a:t>
            </a:r>
          </a:p>
          <a:p>
            <a:pPr eaLnBrk="1" hangingPunct="1"/>
            <a:r>
              <a:rPr lang="en-US" sz="2800" smtClean="0">
                <a:latin typeface="Times New Roman" pitchFamily="18" charset="0"/>
              </a:rPr>
              <a:t>Select a range of adjustment values for Company 1 only, starting around an adjustment of 13 to an adjustment of around 31, by 2.  (This allows me to try several adjustments much smaller than the other companies’ adj. of </a:t>
            </a:r>
            <a:r>
              <a:rPr lang="en-US" sz="2800" i="1" smtClean="0">
                <a:latin typeface="Times New Roman" pitchFamily="18" charset="0"/>
              </a:rPr>
              <a:t>E</a:t>
            </a:r>
            <a:r>
              <a:rPr lang="en-US" sz="2800" smtClean="0">
                <a:latin typeface="Times New Roman" pitchFamily="18" charset="0"/>
              </a:rPr>
              <a:t>(</a:t>
            </a:r>
            <a:r>
              <a:rPr lang="en-US" sz="2800" i="1" smtClean="0">
                <a:latin typeface="Times New Roman" pitchFamily="18" charset="0"/>
              </a:rPr>
              <a:t>C</a:t>
            </a:r>
            <a:r>
              <a:rPr lang="en-US" sz="2800" smtClean="0">
                <a:latin typeface="Times New Roman" pitchFamily="18" charset="0"/>
              </a:rPr>
              <a:t>) + </a:t>
            </a:r>
            <a:r>
              <a:rPr lang="en-US" sz="2800" i="1" smtClean="0">
                <a:latin typeface="Times New Roman" pitchFamily="18" charset="0"/>
              </a:rPr>
              <a:t>E</a:t>
            </a:r>
            <a:r>
              <a:rPr lang="en-US" sz="2800" smtClean="0">
                <a:latin typeface="Times New Roman" pitchFamily="18" charset="0"/>
              </a:rPr>
              <a:t>(</a:t>
            </a:r>
            <a:r>
              <a:rPr lang="en-US" sz="2800" i="1" smtClean="0">
                <a:latin typeface="Times New Roman" pitchFamily="18" charset="0"/>
              </a:rPr>
              <a:t>B</a:t>
            </a:r>
            <a:r>
              <a:rPr lang="en-US" sz="2800" smtClean="0">
                <a:latin typeface="Times New Roman" pitchFamily="18" charset="0"/>
              </a:rPr>
              <a:t>), and a few greater than it).  Adjust your values as you see fit.</a:t>
            </a:r>
          </a:p>
          <a:p>
            <a:pPr eaLnBrk="1" hangingPunct="1"/>
            <a:endParaRPr lang="en-US" sz="2800" smtClean="0">
              <a:latin typeface="Times New Roman" pitchFamily="18" charset="0"/>
            </a:endParaRPr>
          </a:p>
        </p:txBody>
      </p:sp>
      <p:sp>
        <p:nvSpPr>
          <p:cNvPr id="14339"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p:txBody>
          <a:bodyPr/>
          <a:lstStyle/>
          <a:p>
            <a:pPr eaLnBrk="1" hangingPunct="1"/>
            <a:r>
              <a:rPr lang="en-US" sz="3200" smtClean="0">
                <a:latin typeface="Times New Roman" pitchFamily="18" charset="0"/>
              </a:rPr>
              <a:t>Run the simulation several times to ensure accuracy</a:t>
            </a:r>
          </a:p>
          <a:p>
            <a:pPr eaLnBrk="1" hangingPunct="1"/>
            <a:r>
              <a:rPr lang="en-US" sz="3200" smtClean="0">
                <a:latin typeface="Times New Roman" pitchFamily="18" charset="0"/>
              </a:rPr>
              <a:t>Average the results from several simulations</a:t>
            </a:r>
          </a:p>
          <a:p>
            <a:pPr eaLnBrk="1" hangingPunct="1"/>
            <a:r>
              <a:rPr lang="en-US" sz="3200" smtClean="0">
                <a:latin typeface="Times New Roman" pitchFamily="18" charset="0"/>
              </a:rPr>
              <a:t>Record the results for adjustment (13, 15, 17, …, 31) and the expected values received</a:t>
            </a:r>
          </a:p>
          <a:p>
            <a:pPr eaLnBrk="1" hangingPunct="1">
              <a:buClr>
                <a:schemeClr val="tx1"/>
              </a:buClr>
              <a:buFontTx/>
              <a:buChar char="•"/>
            </a:pPr>
            <a:endParaRPr lang="en-US" smtClean="0"/>
          </a:p>
        </p:txBody>
      </p:sp>
      <p:sp>
        <p:nvSpPr>
          <p:cNvPr id="15363"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3"/>
          <p:cNvSpPr>
            <a:spLocks noGrp="1" noChangeArrowheads="1"/>
          </p:cNvSpPr>
          <p:nvPr>
            <p:ph type="body" idx="1"/>
          </p:nvPr>
        </p:nvSpPr>
        <p:spPr/>
        <p:txBody>
          <a:bodyPr/>
          <a:lstStyle/>
          <a:p>
            <a:pPr eaLnBrk="1" hangingPunct="1"/>
            <a:r>
              <a:rPr lang="en-US" sz="2400" smtClean="0">
                <a:latin typeface="Times New Roman" pitchFamily="18" charset="0"/>
              </a:rPr>
              <a:t>Plot the points on a graph (</a:t>
            </a:r>
            <a:r>
              <a:rPr lang="en-US" sz="2400" i="1" smtClean="0">
                <a:latin typeface="Times New Roman" pitchFamily="18" charset="0"/>
              </a:rPr>
              <a:t>x</a:t>
            </a:r>
            <a:r>
              <a:rPr lang="en-US" sz="2400" smtClean="0">
                <a:latin typeface="Times New Roman" pitchFamily="18" charset="0"/>
              </a:rPr>
              <a:t>-axis will be adjustment values, </a:t>
            </a:r>
            <a:r>
              <a:rPr lang="en-US" sz="2400" i="1" smtClean="0">
                <a:latin typeface="Times New Roman" pitchFamily="18" charset="0"/>
              </a:rPr>
              <a:t>y</a:t>
            </a:r>
            <a:r>
              <a:rPr lang="en-US" sz="2400" smtClean="0">
                <a:latin typeface="Times New Roman" pitchFamily="18" charset="0"/>
              </a:rPr>
              <a:t>-axis will be expected value)</a:t>
            </a:r>
          </a:p>
          <a:p>
            <a:pPr eaLnBrk="1" hangingPunct="1"/>
            <a:endParaRPr lang="en-US" sz="2400" smtClean="0">
              <a:latin typeface="Times New Roman" pitchFamily="18" charset="0"/>
            </a:endParaRPr>
          </a:p>
          <a:p>
            <a:pPr eaLnBrk="1" hangingPunct="1"/>
            <a:r>
              <a:rPr lang="en-US" sz="2400" smtClean="0">
                <a:latin typeface="Times New Roman" pitchFamily="18" charset="0"/>
              </a:rPr>
              <a:t>Fit a polynomial trend line of order 4 through the points</a:t>
            </a:r>
          </a:p>
          <a:p>
            <a:pPr eaLnBrk="1" hangingPunct="1"/>
            <a:endParaRPr lang="en-US" sz="2400" smtClean="0">
              <a:latin typeface="Times New Roman" pitchFamily="18" charset="0"/>
            </a:endParaRPr>
          </a:p>
          <a:p>
            <a:pPr eaLnBrk="1" hangingPunct="1"/>
            <a:r>
              <a:rPr lang="en-US" sz="2400" smtClean="0">
                <a:latin typeface="Times New Roman" pitchFamily="18" charset="0"/>
              </a:rPr>
              <a:t>Estimate the maximum point (want a reasonable </a:t>
            </a:r>
            <a:r>
              <a:rPr lang="en-US" sz="2400" i="1" smtClean="0">
                <a:latin typeface="Times New Roman" pitchFamily="18" charset="0"/>
              </a:rPr>
              <a:t>x</a:t>
            </a:r>
            <a:r>
              <a:rPr lang="en-US" sz="2400" smtClean="0">
                <a:latin typeface="Times New Roman" pitchFamily="18" charset="0"/>
              </a:rPr>
              <a:t>-value)</a:t>
            </a:r>
          </a:p>
          <a:p>
            <a:pPr eaLnBrk="1" hangingPunct="1"/>
            <a:endParaRPr lang="en-US" sz="2400" smtClean="0">
              <a:latin typeface="Times New Roman" pitchFamily="18" charset="0"/>
            </a:endParaRPr>
          </a:p>
          <a:p>
            <a:pPr eaLnBrk="1" hangingPunct="1"/>
            <a:r>
              <a:rPr lang="en-US" sz="2400" smtClean="0">
                <a:latin typeface="Times New Roman" pitchFamily="18" charset="0"/>
              </a:rPr>
              <a:t>This tells us how much we might want to subtract from estimate</a:t>
            </a:r>
          </a:p>
          <a:p>
            <a:pPr eaLnBrk="1" hangingPunct="1">
              <a:buClr>
                <a:schemeClr val="tx1"/>
              </a:buClr>
              <a:buFontTx/>
              <a:buChar char="•"/>
            </a:pPr>
            <a:endParaRPr lang="en-US" sz="2600" smtClean="0"/>
          </a:p>
        </p:txBody>
      </p:sp>
      <p:sp>
        <p:nvSpPr>
          <p:cNvPr id="16387"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3"/>
          <p:cNvSpPr>
            <a:spLocks noGrp="1" noChangeArrowheads="1"/>
          </p:cNvSpPr>
          <p:nvPr>
            <p:ph type="body" idx="1"/>
          </p:nvPr>
        </p:nvSpPr>
        <p:spPr/>
        <p:txBody>
          <a:bodyPr/>
          <a:lstStyle/>
          <a:p>
            <a:pPr eaLnBrk="1" hangingPunct="1"/>
            <a:r>
              <a:rPr lang="en-US" smtClean="0">
                <a:latin typeface="Times New Roman" pitchFamily="18" charset="0"/>
              </a:rPr>
              <a:t>For example:</a:t>
            </a:r>
          </a:p>
        </p:txBody>
      </p:sp>
      <p:sp>
        <p:nvSpPr>
          <p:cNvPr id="17411" name="Rectangle 4"/>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pic>
        <p:nvPicPr>
          <p:cNvPr id="17412" name="Picture 6"/>
          <p:cNvPicPr>
            <a:picLocks noChangeAspect="1" noChangeArrowheads="1"/>
          </p:cNvPicPr>
          <p:nvPr/>
        </p:nvPicPr>
        <p:blipFill>
          <a:blip r:embed="rId3" cstate="print"/>
          <a:srcRect/>
          <a:stretch>
            <a:fillRect/>
          </a:stretch>
        </p:blipFill>
        <p:spPr bwMode="auto">
          <a:xfrm>
            <a:off x="2963863" y="2027238"/>
            <a:ext cx="4808537" cy="382111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body" idx="1"/>
          </p:nvPr>
        </p:nvSpPr>
        <p:spPr/>
        <p:txBody>
          <a:bodyPr/>
          <a:lstStyle/>
          <a:p>
            <a:pPr eaLnBrk="1" hangingPunct="1"/>
            <a:r>
              <a:rPr lang="en-US" sz="3200" smtClean="0">
                <a:latin typeface="Times New Roman" pitchFamily="18" charset="0"/>
              </a:rPr>
              <a:t>Bidding the geologist’s signal is a bad idea</a:t>
            </a:r>
          </a:p>
          <a:p>
            <a:pPr eaLnBrk="1" hangingPunct="1"/>
            <a:endParaRPr lang="en-US" sz="3200" smtClean="0">
              <a:latin typeface="Times New Roman" pitchFamily="18" charset="0"/>
            </a:endParaRPr>
          </a:p>
          <a:p>
            <a:pPr eaLnBrk="1" hangingPunct="1"/>
            <a:r>
              <a:rPr lang="en-US" sz="3200" smtClean="0">
                <a:latin typeface="Times New Roman" pitchFamily="18" charset="0"/>
              </a:rPr>
              <a:t>Leads to an average loss of approx. $24.7 million</a:t>
            </a:r>
          </a:p>
          <a:p>
            <a:pPr eaLnBrk="1" hangingPunct="1"/>
            <a:endParaRPr lang="en-US" sz="3200" smtClean="0">
              <a:latin typeface="Times New Roman" pitchFamily="18" charset="0"/>
            </a:endParaRPr>
          </a:p>
          <a:p>
            <a:pPr eaLnBrk="1" hangingPunct="1"/>
            <a:r>
              <a:rPr lang="en-US" sz="3200" smtClean="0">
                <a:latin typeface="Times New Roman" pitchFamily="18" charset="0"/>
              </a:rPr>
              <a:t>What should be done?</a:t>
            </a:r>
          </a:p>
          <a:p>
            <a:pPr eaLnBrk="1" hangingPunct="1"/>
            <a:endParaRPr lang="en-US" sz="3200" smtClean="0">
              <a:latin typeface="Times New Roman" pitchFamily="18" charset="0"/>
            </a:endParaRPr>
          </a:p>
          <a:p>
            <a:pPr eaLnBrk="1" hangingPunct="1"/>
            <a:endParaRPr lang="en-US" sz="3200" smtClean="0">
              <a:latin typeface="Times New Roman" pitchFamily="18" charset="0"/>
            </a:endParaRPr>
          </a:p>
        </p:txBody>
      </p:sp>
      <p:sp>
        <p:nvSpPr>
          <p:cNvPr id="5123"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pPr algn="ctr" eaLnBrk="1" hangingPunct="1"/>
            <a:r>
              <a:rPr lang="en-US" sz="3600" b="1" smtClean="0">
                <a:latin typeface="Times New Roman" pitchFamily="18" charset="0"/>
              </a:rPr>
              <a:t>Simulating Normal Random Variables</a:t>
            </a:r>
          </a:p>
        </p:txBody>
      </p:sp>
      <p:sp>
        <p:nvSpPr>
          <p:cNvPr id="18435" name="Rectangle 3"/>
          <p:cNvSpPr>
            <a:spLocks noGrp="1" noChangeArrowheads="1"/>
          </p:cNvSpPr>
          <p:nvPr>
            <p:ph type="body" sz="half" idx="1"/>
          </p:nvPr>
        </p:nvSpPr>
        <p:spPr>
          <a:xfrm>
            <a:off x="566738" y="1752600"/>
            <a:ext cx="8424862" cy="4495800"/>
          </a:xfrm>
        </p:spPr>
        <p:txBody>
          <a:bodyPr/>
          <a:lstStyle/>
          <a:p>
            <a:pPr eaLnBrk="1" hangingPunct="1">
              <a:buClr>
                <a:schemeClr val="tx1"/>
              </a:buClr>
              <a:buFontTx/>
              <a:buNone/>
            </a:pPr>
            <a:endParaRPr lang="en-US" sz="2400" smtClean="0">
              <a:latin typeface="Times New Roman" pitchFamily="18" charset="0"/>
            </a:endParaRPr>
          </a:p>
          <a:p>
            <a:pPr eaLnBrk="1" hangingPunct="1">
              <a:buClr>
                <a:schemeClr val="tx1"/>
              </a:buClr>
              <a:buFontTx/>
              <a:buChar char="•"/>
            </a:pPr>
            <a:endParaRPr lang="en-US" sz="2400" smtClean="0">
              <a:latin typeface="Times New Roman" pitchFamily="18" charset="0"/>
            </a:endParaRPr>
          </a:p>
        </p:txBody>
      </p:sp>
      <p:pic>
        <p:nvPicPr>
          <p:cNvPr id="18436" name="Picture 7"/>
          <p:cNvPicPr>
            <a:picLocks noGrp="1" noChangeAspect="1" noChangeArrowheads="1"/>
          </p:cNvPicPr>
          <p:nvPr>
            <p:ph sz="half" idx="2"/>
          </p:nvPr>
        </p:nvPicPr>
        <p:blipFill>
          <a:blip r:embed="rId3" cstate="print"/>
          <a:srcRect/>
          <a:stretch>
            <a:fillRect/>
          </a:stretch>
        </p:blipFill>
        <p:spPr>
          <a:xfrm>
            <a:off x="1600200" y="2286000"/>
            <a:ext cx="6129338" cy="3432175"/>
          </a:xfrm>
          <a:noFill/>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algn="ctr" eaLnBrk="1" hangingPunct="1"/>
            <a:r>
              <a:rPr lang="en-US" sz="3600" b="1" smtClean="0">
                <a:latin typeface="Times New Roman" pitchFamily="18" charset="0"/>
              </a:rPr>
              <a:t>Simulating Normal Random Variables</a:t>
            </a:r>
          </a:p>
        </p:txBody>
      </p:sp>
      <p:sp>
        <p:nvSpPr>
          <p:cNvPr id="19459" name="Rectangle 5"/>
          <p:cNvSpPr>
            <a:spLocks noGrp="1" noChangeArrowheads="1"/>
          </p:cNvSpPr>
          <p:nvPr>
            <p:ph type="body" sz="half" idx="1"/>
          </p:nvPr>
        </p:nvSpPr>
        <p:spPr>
          <a:xfrm>
            <a:off x="566738" y="1752600"/>
            <a:ext cx="7891462" cy="4267200"/>
          </a:xfrm>
        </p:spPr>
        <p:txBody>
          <a:bodyPr/>
          <a:lstStyle/>
          <a:p>
            <a:pPr eaLnBrk="1" hangingPunct="1"/>
            <a:r>
              <a:rPr lang="en-US" sz="2600" smtClean="0">
                <a:latin typeface="Times New Roman" pitchFamily="18" charset="0"/>
              </a:rPr>
              <a:t>Use </a:t>
            </a:r>
            <a:r>
              <a:rPr lang="en-US" sz="2600" i="1" smtClean="0">
                <a:latin typeface="Times New Roman" pitchFamily="18" charset="0"/>
              </a:rPr>
              <a:t>Differentiating.xls </a:t>
            </a:r>
            <a:r>
              <a:rPr lang="en-US" sz="2600" smtClean="0">
                <a:latin typeface="Times New Roman" pitchFamily="18" charset="0"/>
              </a:rPr>
              <a:t>to maximize the expected value (set the derivative = 0):</a:t>
            </a:r>
          </a:p>
          <a:p>
            <a:pPr eaLnBrk="1" hangingPunct="1"/>
            <a:endParaRPr lang="en-US" sz="2600" smtClean="0">
              <a:latin typeface="Times New Roman" pitchFamily="18" charset="0"/>
            </a:endParaRPr>
          </a:p>
          <a:p>
            <a:pPr eaLnBrk="1" hangingPunct="1">
              <a:buFont typeface="Wingdings" pitchFamily="2" charset="2"/>
              <a:buNone/>
            </a:pPr>
            <a:endParaRPr lang="en-US" sz="2600" smtClean="0">
              <a:latin typeface="Times New Roman" pitchFamily="18" charset="0"/>
            </a:endParaRPr>
          </a:p>
        </p:txBody>
      </p:sp>
      <p:pic>
        <p:nvPicPr>
          <p:cNvPr id="19460" name="Picture 7" descr="SP32-20051116-221737"/>
          <p:cNvPicPr>
            <a:picLocks noChangeAspect="1" noChangeArrowheads="1"/>
          </p:cNvPicPr>
          <p:nvPr/>
        </p:nvPicPr>
        <p:blipFill>
          <a:blip r:embed="rId3" cstate="print"/>
          <a:srcRect/>
          <a:stretch>
            <a:fillRect/>
          </a:stretch>
        </p:blipFill>
        <p:spPr bwMode="auto">
          <a:xfrm>
            <a:off x="1905000" y="2819400"/>
            <a:ext cx="5029200" cy="3605213"/>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algn="ctr" eaLnBrk="1" hangingPunct="1"/>
            <a:r>
              <a:rPr lang="en-US" sz="3600" b="1" smtClean="0">
                <a:latin typeface="Times New Roman" pitchFamily="18" charset="0"/>
              </a:rPr>
              <a:t>Simulating Normal Random Variables</a:t>
            </a:r>
          </a:p>
        </p:txBody>
      </p:sp>
      <p:sp>
        <p:nvSpPr>
          <p:cNvPr id="20483" name="Rectangle 4"/>
          <p:cNvSpPr>
            <a:spLocks noGrp="1" noChangeArrowheads="1"/>
          </p:cNvSpPr>
          <p:nvPr>
            <p:ph type="body" sz="half" idx="1"/>
          </p:nvPr>
        </p:nvSpPr>
        <p:spPr>
          <a:xfrm>
            <a:off x="566738" y="1752600"/>
            <a:ext cx="7281862" cy="4267200"/>
          </a:xfrm>
        </p:spPr>
        <p:txBody>
          <a:bodyPr/>
          <a:lstStyle/>
          <a:p>
            <a:pPr eaLnBrk="1" hangingPunct="1"/>
            <a:r>
              <a:rPr lang="en-US" sz="2800" smtClean="0">
                <a:latin typeface="Times New Roman" pitchFamily="18" charset="0"/>
              </a:rPr>
              <a:t>The peak is around </a:t>
            </a:r>
            <a:r>
              <a:rPr lang="en-US" sz="2800" i="1" smtClean="0">
                <a:latin typeface="Times New Roman" pitchFamily="18" charset="0"/>
              </a:rPr>
              <a:t>x</a:t>
            </a:r>
            <a:r>
              <a:rPr lang="en-US" sz="2800" smtClean="0">
                <a:latin typeface="Times New Roman" pitchFamily="18" charset="0"/>
              </a:rPr>
              <a:t> = 18.2 with </a:t>
            </a:r>
            <a:r>
              <a:rPr lang="en-US" sz="2800" i="1" smtClean="0">
                <a:latin typeface="Times New Roman" pitchFamily="18" charset="0"/>
              </a:rPr>
              <a:t>y</a:t>
            </a:r>
            <a:r>
              <a:rPr lang="en-US" sz="2800" smtClean="0">
                <a:latin typeface="Times New Roman" pitchFamily="18" charset="0"/>
              </a:rPr>
              <a:t> = 0.49</a:t>
            </a:r>
          </a:p>
          <a:p>
            <a:pPr eaLnBrk="1" hangingPunct="1">
              <a:buClr>
                <a:schemeClr val="tx1"/>
              </a:buClr>
              <a:buFontTx/>
              <a:buChar char="•"/>
            </a:pPr>
            <a:endParaRPr lang="en-US" sz="2800" smtClean="0">
              <a:latin typeface="Times New Roman" pitchFamily="18" charset="0"/>
            </a:endParaRPr>
          </a:p>
          <a:p>
            <a:pPr eaLnBrk="1" hangingPunct="1">
              <a:buClr>
                <a:schemeClr val="tx1"/>
              </a:buClr>
              <a:buFontTx/>
              <a:buNone/>
            </a:pPr>
            <a:r>
              <a:rPr lang="en-US" sz="2800" smtClean="0">
                <a:latin typeface="Times New Roman" pitchFamily="18" charset="0"/>
              </a:rPr>
              <a:t>	This means that a company should subtract approximately </a:t>
            </a:r>
            <a:r>
              <a:rPr lang="en-US" sz="2800" u="sng" smtClean="0">
                <a:latin typeface="Times New Roman" pitchFamily="18" charset="0"/>
              </a:rPr>
              <a:t>$18.2 million</a:t>
            </a:r>
            <a:r>
              <a:rPr lang="en-US" sz="2800" smtClean="0">
                <a:latin typeface="Times New Roman" pitchFamily="18" charset="0"/>
              </a:rPr>
              <a:t> from their signal and receive an </a:t>
            </a:r>
            <a:r>
              <a:rPr lang="en-US" sz="2800" i="1" smtClean="0">
                <a:latin typeface="Times New Roman" pitchFamily="18" charset="0"/>
              </a:rPr>
              <a:t>average</a:t>
            </a:r>
            <a:r>
              <a:rPr lang="en-US" sz="2800" smtClean="0">
                <a:latin typeface="Times New Roman" pitchFamily="18" charset="0"/>
              </a:rPr>
              <a:t> of </a:t>
            </a:r>
            <a:r>
              <a:rPr lang="en-US" sz="2800" u="sng" smtClean="0">
                <a:latin typeface="Times New Roman" pitchFamily="18" charset="0"/>
              </a:rPr>
              <a:t>$0.49 million</a:t>
            </a:r>
            <a:r>
              <a:rPr lang="en-US" sz="2800" smtClean="0">
                <a:latin typeface="Times New Roman" pitchFamily="18" charset="0"/>
              </a:rPr>
              <a:t> profit per auction</a:t>
            </a:r>
          </a:p>
          <a:p>
            <a:pPr eaLnBrk="1" hangingPunct="1">
              <a:buClr>
                <a:schemeClr val="tx1"/>
              </a:buClr>
              <a:buFontTx/>
              <a:buChar char="•"/>
            </a:pPr>
            <a:endParaRPr lang="en-US" sz="2600" smtClean="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sz="3400" b="1" smtClean="0">
                <a:latin typeface="Times New Roman" pitchFamily="18" charset="0"/>
              </a:rPr>
              <a:t>Simulating Normal Random Variables</a:t>
            </a:r>
          </a:p>
        </p:txBody>
      </p:sp>
      <p:sp>
        <p:nvSpPr>
          <p:cNvPr id="21507" name="Rectangle 3"/>
          <p:cNvSpPr>
            <a:spLocks noGrp="1" noChangeArrowheads="1"/>
          </p:cNvSpPr>
          <p:nvPr>
            <p:ph type="body" idx="1"/>
          </p:nvPr>
        </p:nvSpPr>
        <p:spPr/>
        <p:txBody>
          <a:bodyPr/>
          <a:lstStyle/>
          <a:p>
            <a:pPr>
              <a:lnSpc>
                <a:spcPct val="90000"/>
              </a:lnSpc>
            </a:pPr>
            <a:r>
              <a:rPr lang="en-US" smtClean="0">
                <a:latin typeface="Times New Roman" pitchFamily="18" charset="0"/>
              </a:rPr>
              <a:t>The “Second Plan” is not stable</a:t>
            </a:r>
          </a:p>
          <a:p>
            <a:pPr lvl="1">
              <a:lnSpc>
                <a:spcPct val="90000"/>
              </a:lnSpc>
            </a:pPr>
            <a:r>
              <a:rPr lang="en-US" smtClean="0">
                <a:latin typeface="Times New Roman" pitchFamily="18" charset="0"/>
              </a:rPr>
              <a:t>we found that is all other companies subtracted $28.3M from their signals, it was in our best interest (gave us the greatest expected value of our extra profit) is we adjusted our signal by $18.2M.</a:t>
            </a:r>
          </a:p>
          <a:p>
            <a:pPr lvl="1">
              <a:lnSpc>
                <a:spcPct val="90000"/>
              </a:lnSpc>
            </a:pPr>
            <a:r>
              <a:rPr lang="en-US" smtClean="0">
                <a:latin typeface="Times New Roman" pitchFamily="18" charset="0"/>
              </a:rPr>
              <a:t>All other companies are finding the same thing, so if we all acted in this manner, everyone would adjust by $18.2M, which would leave a negative profit, since we’re adjusting by less than the winner’s curse </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r>
              <a:rPr lang="en-US" sz="3400" b="1" smtClean="0">
                <a:latin typeface="Times New Roman" pitchFamily="18" charset="0"/>
              </a:rPr>
              <a:t>Simulating Normal Random Variables</a:t>
            </a:r>
          </a:p>
        </p:txBody>
      </p:sp>
      <p:sp>
        <p:nvSpPr>
          <p:cNvPr id="22531" name="Rectangle 3"/>
          <p:cNvSpPr>
            <a:spLocks noGrp="1" noChangeArrowheads="1"/>
          </p:cNvSpPr>
          <p:nvPr>
            <p:ph type="body" idx="1"/>
          </p:nvPr>
        </p:nvSpPr>
        <p:spPr/>
        <p:txBody>
          <a:bodyPr/>
          <a:lstStyle/>
          <a:p>
            <a:r>
              <a:rPr lang="en-US" smtClean="0">
                <a:latin typeface="Times New Roman" pitchFamily="18" charset="0"/>
              </a:rPr>
              <a:t>This makes the “First Plan” (subtracting off only the winner’s curse) seem more profitable to all those concerned. </a:t>
            </a:r>
          </a:p>
          <a:p>
            <a:pPr lvl="1"/>
            <a:r>
              <a:rPr lang="en-US" smtClean="0">
                <a:latin typeface="Times New Roman" pitchFamily="18" charset="0"/>
              </a:rPr>
              <a:t>Let’s then inspect what would be our most profitable adjustment under this plan</a:t>
            </a:r>
          </a:p>
          <a:p>
            <a:pPr lvl="1"/>
            <a:r>
              <a:rPr lang="en-US" smtClean="0">
                <a:latin typeface="Times New Roman" pitchFamily="18" charset="0"/>
              </a:rPr>
              <a:t>Go through the same steps as last time, except now try adjustments from 17 to 37 (if we subtract off any less than 17, we are forcing our company to have negative profit)</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3075" name="Rectangle 3"/>
          <p:cNvSpPr>
            <a:spLocks noGrp="1" noChangeArrowheads="1"/>
          </p:cNvSpPr>
          <p:nvPr>
            <p:ph type="body" idx="1"/>
          </p:nvPr>
        </p:nvSpPr>
        <p:spPr/>
        <p:txBody>
          <a:bodyPr/>
          <a:lstStyle/>
          <a:p>
            <a:pPr eaLnBrk="1" hangingPunct="1"/>
            <a:r>
              <a:rPr lang="en-US" smtClean="0">
                <a:latin typeface="Times New Roman" pitchFamily="18" charset="0"/>
              </a:rPr>
              <a:t>Summary of results thus far:</a:t>
            </a:r>
          </a:p>
          <a:p>
            <a:pPr lvl="1" eaLnBrk="1" hangingPunct="1"/>
            <a:r>
              <a:rPr lang="en-US" smtClean="0">
                <a:latin typeface="Times New Roman" pitchFamily="18" charset="0"/>
              </a:rPr>
              <a:t>When all other companies subtracted off the curse and blessing (</a:t>
            </a:r>
            <a:r>
              <a:rPr lang="en-US" smtClean="0">
                <a:solidFill>
                  <a:schemeClr val="hlink"/>
                </a:solidFill>
                <a:latin typeface="Times New Roman" pitchFamily="18" charset="0"/>
              </a:rPr>
              <a:t>$28.3M</a:t>
            </a:r>
            <a:r>
              <a:rPr lang="en-US" smtClean="0">
                <a:latin typeface="Times New Roman" pitchFamily="18" charset="0"/>
              </a:rPr>
              <a:t>), it was most beneficial to Company 1 to only subtract off </a:t>
            </a:r>
            <a:r>
              <a:rPr lang="en-US" smtClean="0">
                <a:solidFill>
                  <a:schemeClr val="accent2"/>
                </a:solidFill>
                <a:latin typeface="Times New Roman" pitchFamily="18" charset="0"/>
              </a:rPr>
              <a:t>$18.2M</a:t>
            </a:r>
            <a:r>
              <a:rPr lang="en-US" smtClean="0">
                <a:latin typeface="Times New Roman" pitchFamily="18" charset="0"/>
              </a:rPr>
              <a:t>.</a:t>
            </a:r>
          </a:p>
          <a:p>
            <a:pPr lvl="1" eaLnBrk="1" hangingPunct="1"/>
            <a:r>
              <a:rPr lang="en-US" smtClean="0">
                <a:latin typeface="Times New Roman" pitchFamily="18" charset="0"/>
              </a:rPr>
              <a:t>When all other companies subtracted off just the curse (</a:t>
            </a:r>
            <a:r>
              <a:rPr lang="en-US" smtClean="0">
                <a:solidFill>
                  <a:schemeClr val="hlink"/>
                </a:solidFill>
                <a:latin typeface="Times New Roman" pitchFamily="18" charset="0"/>
              </a:rPr>
              <a:t>$22.5M</a:t>
            </a:r>
            <a:r>
              <a:rPr lang="en-US" smtClean="0">
                <a:latin typeface="Times New Roman" pitchFamily="18" charset="0"/>
              </a:rPr>
              <a:t>), it was in Company 1’s best interest to subtract off </a:t>
            </a:r>
            <a:r>
              <a:rPr lang="en-US" smtClean="0">
                <a:solidFill>
                  <a:schemeClr val="accent2"/>
                </a:solidFill>
                <a:latin typeface="Times New Roman" pitchFamily="18" charset="0"/>
              </a:rPr>
              <a:t>$28.6M</a:t>
            </a:r>
            <a:r>
              <a:rPr lang="en-US" smtClean="0">
                <a:latin typeface="Times New Roman" pitchFamily="18" charset="0"/>
              </a:rPr>
              <a:t>.</a:t>
            </a:r>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57347" name="Rectangle 3"/>
          <p:cNvSpPr>
            <a:spLocks noGrp="1" noChangeArrowheads="1"/>
          </p:cNvSpPr>
          <p:nvPr>
            <p:ph type="body" idx="1"/>
          </p:nvPr>
        </p:nvSpPr>
        <p:spPr>
          <a:xfrm>
            <a:off x="566738" y="1752600"/>
            <a:ext cx="8001000" cy="685800"/>
          </a:xfrm>
        </p:spPr>
        <p:txBody>
          <a:bodyPr/>
          <a:lstStyle/>
          <a:p>
            <a:pPr eaLnBrk="1" hangingPunct="1"/>
            <a:r>
              <a:rPr lang="en-US" smtClean="0">
                <a:latin typeface="Times New Roman" pitchFamily="18" charset="0"/>
              </a:rPr>
              <a:t>We see competing tendencies here:</a:t>
            </a:r>
          </a:p>
        </p:txBody>
      </p:sp>
      <p:sp>
        <p:nvSpPr>
          <p:cNvPr id="57348" name="Rectangle 4"/>
          <p:cNvSpPr>
            <a:spLocks noChangeArrowheads="1"/>
          </p:cNvSpPr>
          <p:nvPr/>
        </p:nvSpPr>
        <p:spPr bwMode="auto">
          <a:xfrm>
            <a:off x="1676400" y="2819400"/>
            <a:ext cx="5562600" cy="2971800"/>
          </a:xfrm>
          <a:prstGeom prst="rect">
            <a:avLst/>
          </a:prstGeom>
          <a:solidFill>
            <a:schemeClr val="bg1"/>
          </a:solidFill>
          <a:ln w="9525">
            <a:solidFill>
              <a:schemeClr val="tx1"/>
            </a:solidFill>
            <a:miter lim="800000"/>
            <a:headEnd/>
            <a:tailEnd/>
          </a:ln>
        </p:spPr>
        <p:txBody>
          <a:bodyPr wrap="none" anchor="ctr"/>
          <a:lstStyle/>
          <a:p>
            <a:pPr algn="ctr"/>
            <a:endParaRPr lang="en-US"/>
          </a:p>
        </p:txBody>
      </p:sp>
      <p:sp>
        <p:nvSpPr>
          <p:cNvPr id="57349" name="Oval 5"/>
          <p:cNvSpPr>
            <a:spLocks noChangeArrowheads="1"/>
          </p:cNvSpPr>
          <p:nvPr/>
        </p:nvSpPr>
        <p:spPr bwMode="auto">
          <a:xfrm>
            <a:off x="2667000" y="3429000"/>
            <a:ext cx="76200" cy="762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57350" name="Oval 6"/>
          <p:cNvSpPr>
            <a:spLocks noChangeArrowheads="1"/>
          </p:cNvSpPr>
          <p:nvPr/>
        </p:nvSpPr>
        <p:spPr bwMode="auto">
          <a:xfrm>
            <a:off x="2667000" y="4953000"/>
            <a:ext cx="76200" cy="762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57351" name="Oval 7"/>
          <p:cNvSpPr>
            <a:spLocks noChangeArrowheads="1"/>
          </p:cNvSpPr>
          <p:nvPr/>
        </p:nvSpPr>
        <p:spPr bwMode="auto">
          <a:xfrm>
            <a:off x="5638800" y="4114800"/>
            <a:ext cx="76200" cy="76200"/>
          </a:xfrm>
          <a:prstGeom prst="ellipse">
            <a:avLst/>
          </a:prstGeom>
          <a:solidFill>
            <a:schemeClr val="hlink"/>
          </a:solidFill>
          <a:ln w="9525">
            <a:solidFill>
              <a:schemeClr val="tx1"/>
            </a:solidFill>
            <a:round/>
            <a:headEnd/>
            <a:tailEnd/>
          </a:ln>
        </p:spPr>
        <p:txBody>
          <a:bodyPr wrap="none" anchor="ctr"/>
          <a:lstStyle/>
          <a:p>
            <a:endParaRPr lang="en-US"/>
          </a:p>
        </p:txBody>
      </p:sp>
      <p:sp>
        <p:nvSpPr>
          <p:cNvPr id="57352" name="Oval 8"/>
          <p:cNvSpPr>
            <a:spLocks noChangeArrowheads="1"/>
          </p:cNvSpPr>
          <p:nvPr/>
        </p:nvSpPr>
        <p:spPr bwMode="auto">
          <a:xfrm>
            <a:off x="5638800" y="3276600"/>
            <a:ext cx="76200" cy="76200"/>
          </a:xfrm>
          <a:prstGeom prst="ellipse">
            <a:avLst/>
          </a:prstGeom>
          <a:solidFill>
            <a:schemeClr val="accent2"/>
          </a:solidFill>
          <a:ln w="9525">
            <a:solidFill>
              <a:schemeClr val="tx1"/>
            </a:solidFill>
            <a:round/>
            <a:headEnd/>
            <a:tailEnd/>
          </a:ln>
        </p:spPr>
        <p:txBody>
          <a:bodyPr wrap="none" anchor="ctr"/>
          <a:lstStyle/>
          <a:p>
            <a:endParaRPr lang="en-US"/>
          </a:p>
        </p:txBody>
      </p:sp>
      <p:sp>
        <p:nvSpPr>
          <p:cNvPr id="57354" name="Rectangle 10"/>
          <p:cNvSpPr>
            <a:spLocks noChangeArrowheads="1"/>
          </p:cNvSpPr>
          <p:nvPr/>
        </p:nvSpPr>
        <p:spPr bwMode="auto">
          <a:xfrm>
            <a:off x="1981200" y="5334000"/>
            <a:ext cx="4349750" cy="366713"/>
          </a:xfrm>
          <a:prstGeom prst="rect">
            <a:avLst/>
          </a:prstGeom>
          <a:noFill/>
          <a:ln w="9525">
            <a:noFill/>
            <a:miter lim="800000"/>
            <a:headEnd/>
            <a:tailEnd/>
          </a:ln>
        </p:spPr>
        <p:txBody>
          <a:bodyPr wrap="none">
            <a:spAutoFit/>
          </a:bodyPr>
          <a:lstStyle/>
          <a:p>
            <a:r>
              <a:rPr lang="en-US"/>
              <a:t>Second Plan                     First Plan</a:t>
            </a:r>
          </a:p>
        </p:txBody>
      </p:sp>
      <p:sp>
        <p:nvSpPr>
          <p:cNvPr id="57355" name="Freeform 11"/>
          <p:cNvSpPr>
            <a:spLocks/>
          </p:cNvSpPr>
          <p:nvPr/>
        </p:nvSpPr>
        <p:spPr bwMode="auto">
          <a:xfrm>
            <a:off x="2743200" y="3479800"/>
            <a:ext cx="2895600" cy="635000"/>
          </a:xfrm>
          <a:custGeom>
            <a:avLst/>
            <a:gdLst>
              <a:gd name="T0" fmla="*/ 0 w 1824"/>
              <a:gd name="T1" fmla="*/ 25400 h 400"/>
              <a:gd name="T2" fmla="*/ 1600200 w 1824"/>
              <a:gd name="T3" fmla="*/ 101600 h 400"/>
              <a:gd name="T4" fmla="*/ 2895600 w 1824"/>
              <a:gd name="T5" fmla="*/ 635000 h 400"/>
              <a:gd name="T6" fmla="*/ 0 60000 65536"/>
              <a:gd name="T7" fmla="*/ 0 60000 65536"/>
              <a:gd name="T8" fmla="*/ 0 60000 65536"/>
              <a:gd name="T9" fmla="*/ 0 w 1824"/>
              <a:gd name="T10" fmla="*/ 0 h 400"/>
              <a:gd name="T11" fmla="*/ 1824 w 1824"/>
              <a:gd name="T12" fmla="*/ 400 h 400"/>
            </a:gdLst>
            <a:ahLst/>
            <a:cxnLst>
              <a:cxn ang="T6">
                <a:pos x="T0" y="T1"/>
              </a:cxn>
              <a:cxn ang="T7">
                <a:pos x="T2" y="T3"/>
              </a:cxn>
              <a:cxn ang="T8">
                <a:pos x="T4" y="T5"/>
              </a:cxn>
            </a:cxnLst>
            <a:rect l="T9" t="T10" r="T11" b="T12"/>
            <a:pathLst>
              <a:path w="1824" h="400">
                <a:moveTo>
                  <a:pt x="0" y="16"/>
                </a:moveTo>
                <a:cubicBezTo>
                  <a:pt x="352" y="8"/>
                  <a:pt x="704" y="0"/>
                  <a:pt x="1008" y="64"/>
                </a:cubicBezTo>
                <a:cubicBezTo>
                  <a:pt x="1312" y="128"/>
                  <a:pt x="1688" y="344"/>
                  <a:pt x="1824" y="400"/>
                </a:cubicBezTo>
              </a:path>
            </a:pathLst>
          </a:custGeom>
          <a:noFill/>
          <a:ln w="9525">
            <a:solidFill>
              <a:schemeClr val="hlink"/>
            </a:solidFill>
            <a:round/>
            <a:headEnd/>
            <a:tailEnd/>
          </a:ln>
        </p:spPr>
        <p:txBody>
          <a:bodyPr/>
          <a:lstStyle/>
          <a:p>
            <a:endParaRPr lang="en-US"/>
          </a:p>
        </p:txBody>
      </p:sp>
      <p:sp>
        <p:nvSpPr>
          <p:cNvPr id="57357" name="Freeform 13"/>
          <p:cNvSpPr>
            <a:spLocks/>
          </p:cNvSpPr>
          <p:nvPr/>
        </p:nvSpPr>
        <p:spPr bwMode="auto">
          <a:xfrm>
            <a:off x="2667000" y="3276600"/>
            <a:ext cx="2971800" cy="1676400"/>
          </a:xfrm>
          <a:custGeom>
            <a:avLst/>
            <a:gdLst>
              <a:gd name="T0" fmla="*/ 0 w 1872"/>
              <a:gd name="T1" fmla="*/ 1676400 h 1056"/>
              <a:gd name="T2" fmla="*/ 1371600 w 1872"/>
              <a:gd name="T3" fmla="*/ 304800 h 1056"/>
              <a:gd name="T4" fmla="*/ 2971800 w 1872"/>
              <a:gd name="T5" fmla="*/ 0 h 1056"/>
              <a:gd name="T6" fmla="*/ 0 60000 65536"/>
              <a:gd name="T7" fmla="*/ 0 60000 65536"/>
              <a:gd name="T8" fmla="*/ 0 60000 65536"/>
              <a:gd name="T9" fmla="*/ 0 w 1872"/>
              <a:gd name="T10" fmla="*/ 0 h 1056"/>
              <a:gd name="T11" fmla="*/ 1872 w 1872"/>
              <a:gd name="T12" fmla="*/ 1056 h 1056"/>
            </a:gdLst>
            <a:ahLst/>
            <a:cxnLst>
              <a:cxn ang="T6">
                <a:pos x="T0" y="T1"/>
              </a:cxn>
              <a:cxn ang="T7">
                <a:pos x="T2" y="T3"/>
              </a:cxn>
              <a:cxn ang="T8">
                <a:pos x="T4" y="T5"/>
              </a:cxn>
            </a:cxnLst>
            <a:rect l="T9" t="T10" r="T11" b="T12"/>
            <a:pathLst>
              <a:path w="1872" h="1056">
                <a:moveTo>
                  <a:pt x="0" y="1056"/>
                </a:moveTo>
                <a:cubicBezTo>
                  <a:pt x="276" y="712"/>
                  <a:pt x="552" y="368"/>
                  <a:pt x="864" y="192"/>
                </a:cubicBezTo>
                <a:cubicBezTo>
                  <a:pt x="1176" y="16"/>
                  <a:pt x="1704" y="32"/>
                  <a:pt x="1872" y="0"/>
                </a:cubicBezTo>
              </a:path>
            </a:pathLst>
          </a:custGeom>
          <a:noFill/>
          <a:ln w="9525">
            <a:solidFill>
              <a:schemeClr val="accent2"/>
            </a:solidFill>
            <a:round/>
            <a:headEnd/>
            <a:tailEnd/>
          </a:ln>
        </p:spPr>
        <p:txBody>
          <a:bodyPr/>
          <a:lstStyle/>
          <a:p>
            <a:endParaRPr lang="en-US"/>
          </a:p>
        </p:txBody>
      </p:sp>
      <p:sp>
        <p:nvSpPr>
          <p:cNvPr id="57358" name="Oval 14"/>
          <p:cNvSpPr>
            <a:spLocks noChangeArrowheads="1"/>
          </p:cNvSpPr>
          <p:nvPr/>
        </p:nvSpPr>
        <p:spPr bwMode="auto">
          <a:xfrm>
            <a:off x="4114800" y="3505200"/>
            <a:ext cx="76200" cy="76200"/>
          </a:xfrm>
          <a:prstGeom prst="ellipse">
            <a:avLst/>
          </a:prstGeom>
          <a:solidFill>
            <a:schemeClr val="tx1"/>
          </a:solidFill>
          <a:ln w="9525">
            <a:solidFill>
              <a:schemeClr val="tx1"/>
            </a:solidFill>
            <a:round/>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734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34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7349"/>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735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7354"/>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735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5735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57357"/>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5735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735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7" grpId="0" build="p"/>
      <p:bldP spid="57348" grpId="0" animBg="1"/>
      <p:bldP spid="57349" grpId="0" animBg="1"/>
      <p:bldP spid="57350" grpId="0" animBg="1"/>
      <p:bldP spid="57351" grpId="0" animBg="1"/>
      <p:bldP spid="57352" grpId="0" animBg="1"/>
      <p:bldP spid="57354" grpId="0"/>
      <p:bldP spid="57355" grpId="0" animBg="1"/>
      <p:bldP spid="57357" grpId="0" animBg="1"/>
      <p:bldP spid="57358"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5123" name="Rectangle 3"/>
          <p:cNvSpPr>
            <a:spLocks noGrp="1" noChangeArrowheads="1"/>
          </p:cNvSpPr>
          <p:nvPr>
            <p:ph type="body" idx="1"/>
          </p:nvPr>
        </p:nvSpPr>
        <p:spPr/>
        <p:txBody>
          <a:bodyPr/>
          <a:lstStyle/>
          <a:p>
            <a:pPr eaLnBrk="1" hangingPunct="1">
              <a:lnSpc>
                <a:spcPct val="90000"/>
              </a:lnSpc>
            </a:pPr>
            <a:r>
              <a:rPr lang="en-US" smtClean="0">
                <a:latin typeface="Times New Roman" pitchFamily="18" charset="0"/>
              </a:rPr>
              <a:t>Stable Equlibrium</a:t>
            </a:r>
          </a:p>
          <a:p>
            <a:pPr lvl="1" eaLnBrk="1" hangingPunct="1">
              <a:lnSpc>
                <a:spcPct val="90000"/>
              </a:lnSpc>
            </a:pPr>
            <a:r>
              <a:rPr lang="en-US" sz="2800" smtClean="0">
                <a:latin typeface="Times New Roman" pitchFamily="18" charset="0"/>
              </a:rPr>
              <a:t>A stable bidding strategy means that any deviation from the suggested bid would not be beneficial over a large number of trials</a:t>
            </a:r>
          </a:p>
          <a:p>
            <a:pPr lvl="1" eaLnBrk="1" hangingPunct="1">
              <a:lnSpc>
                <a:spcPct val="90000"/>
              </a:lnSpc>
            </a:pPr>
            <a:r>
              <a:rPr lang="en-US" sz="2800" smtClean="0">
                <a:latin typeface="Times New Roman" pitchFamily="18" charset="0"/>
              </a:rPr>
              <a:t>Stated another way, if we found a stable bidding strategy (an adjustment in which all companies will make to their signals), then any company that deviated from this strategy/adjustment will actually decrease their expected value of extra profit.</a:t>
            </a: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a:lstStyle/>
          <a:p>
            <a:pPr eaLnBrk="1" hangingPunct="1"/>
            <a:r>
              <a:rPr lang="en-US" b="1" smtClean="0">
                <a:latin typeface="Times New Roman" pitchFamily="18" charset="0"/>
              </a:rPr>
              <a:t>Nash Equilibrium		</a:t>
            </a:r>
          </a:p>
        </p:txBody>
      </p:sp>
      <p:sp>
        <p:nvSpPr>
          <p:cNvPr id="6147" name="Rectangle 3"/>
          <p:cNvSpPr>
            <a:spLocks noGrp="1" noChangeArrowheads="1"/>
          </p:cNvSpPr>
          <p:nvPr>
            <p:ph type="body" idx="1"/>
          </p:nvPr>
        </p:nvSpPr>
        <p:spPr/>
        <p:txBody>
          <a:bodyPr/>
          <a:lstStyle/>
          <a:p>
            <a:pPr eaLnBrk="1" hangingPunct="1"/>
            <a:r>
              <a:rPr lang="en-US" sz="3200" smtClean="0">
                <a:latin typeface="Times New Roman" pitchFamily="18" charset="0"/>
              </a:rPr>
              <a:t>The optimal adjustment is called a “Nash Equilibrium” value </a:t>
            </a:r>
          </a:p>
          <a:p>
            <a:pPr eaLnBrk="1" hangingPunct="1"/>
            <a:r>
              <a:rPr lang="en-US" sz="3200" smtClean="0">
                <a:latin typeface="Times New Roman" pitchFamily="18" charset="0"/>
              </a:rPr>
              <a:t>“Nash Equilibrium” is named after a mathematician named John Nash</a:t>
            </a:r>
          </a:p>
          <a:p>
            <a:pPr eaLnBrk="1" hangingPunct="1"/>
            <a:r>
              <a:rPr lang="en-US" sz="3200" smtClean="0">
                <a:latin typeface="Times New Roman" pitchFamily="18" charset="0"/>
              </a:rPr>
              <a:t>The optimal situation for one person (company) may not be most beneficial to the whole group (all companies)</a:t>
            </a:r>
          </a:p>
          <a:p>
            <a:pPr eaLnBrk="1" hangingPunct="1"/>
            <a:endParaRPr lang="en-US" sz="3200" smtClean="0">
              <a:latin typeface="Times New Roman" pitchFamily="18" charset="0"/>
            </a:endParaRPr>
          </a:p>
          <a:p>
            <a:pPr eaLnBrk="1" hangingPunct="1"/>
            <a:endParaRPr lang="en-US" smtClean="0">
              <a:latin typeface="Times New Roman" pitchFamily="18"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0243" name="Rectangle 3"/>
          <p:cNvSpPr>
            <a:spLocks noGrp="1" noChangeArrowheads="1"/>
          </p:cNvSpPr>
          <p:nvPr>
            <p:ph type="body" idx="1"/>
          </p:nvPr>
        </p:nvSpPr>
        <p:spPr>
          <a:xfrm>
            <a:off x="566738" y="1752600"/>
            <a:ext cx="8196262" cy="4267200"/>
          </a:xfrm>
        </p:spPr>
        <p:txBody>
          <a:bodyPr>
            <a:normAutofit/>
          </a:bodyPr>
          <a:lstStyle/>
          <a:p>
            <a:pPr eaLnBrk="1" hangingPunct="1">
              <a:lnSpc>
                <a:spcPct val="90000"/>
              </a:lnSpc>
            </a:pPr>
            <a:r>
              <a:rPr lang="en-US" dirty="0" smtClean="0">
                <a:latin typeface="Times New Roman" pitchFamily="18" charset="0"/>
              </a:rPr>
              <a:t>Update </a:t>
            </a:r>
            <a:r>
              <a:rPr lang="en-US" dirty="0" smtClean="0">
                <a:latin typeface="Times New Roman" pitchFamily="18" charset="0"/>
              </a:rPr>
              <a:t>your course file, </a:t>
            </a:r>
            <a:r>
              <a:rPr lang="en-US" i="1" dirty="0" smtClean="0">
                <a:latin typeface="Times New Roman" pitchFamily="18" charset="0"/>
              </a:rPr>
              <a:t>Auction Equilibrium.xls</a:t>
            </a:r>
          </a:p>
          <a:p>
            <a:pPr eaLnBrk="1" hangingPunct="1">
              <a:lnSpc>
                <a:spcPct val="90000"/>
              </a:lnSpc>
            </a:pPr>
            <a:r>
              <a:rPr lang="en-US" dirty="0" smtClean="0">
                <a:latin typeface="Times New Roman" pitchFamily="18" charset="0"/>
              </a:rPr>
              <a:t>You will need 4 pieces of information to run this program:</a:t>
            </a:r>
          </a:p>
          <a:p>
            <a:pPr lvl="1" eaLnBrk="1" hangingPunct="1">
              <a:lnSpc>
                <a:spcPct val="90000"/>
              </a:lnSpc>
            </a:pPr>
            <a:r>
              <a:rPr lang="en-US" sz="2400" dirty="0" smtClean="0">
                <a:latin typeface="Times New Roman" pitchFamily="18" charset="0"/>
              </a:rPr>
              <a:t># of companies </a:t>
            </a:r>
          </a:p>
          <a:p>
            <a:pPr lvl="1" eaLnBrk="1" hangingPunct="1">
              <a:lnSpc>
                <a:spcPct val="90000"/>
              </a:lnSpc>
            </a:pPr>
            <a:r>
              <a:rPr lang="en-US" sz="2400" dirty="0" smtClean="0">
                <a:latin typeface="Times New Roman" pitchFamily="18" charset="0"/>
              </a:rPr>
              <a:t>standard deviation</a:t>
            </a:r>
          </a:p>
          <a:p>
            <a:pPr lvl="1" eaLnBrk="1" hangingPunct="1">
              <a:lnSpc>
                <a:spcPct val="90000"/>
              </a:lnSpc>
            </a:pPr>
            <a:r>
              <a:rPr lang="en-US" sz="2400" dirty="0" smtClean="0">
                <a:latin typeface="Times New Roman" pitchFamily="18" charset="0"/>
              </a:rPr>
              <a:t>winner’s curse</a:t>
            </a:r>
          </a:p>
          <a:p>
            <a:pPr lvl="1" eaLnBrk="1" hangingPunct="1">
              <a:lnSpc>
                <a:spcPct val="90000"/>
              </a:lnSpc>
            </a:pPr>
            <a:r>
              <a:rPr lang="en-US" sz="2400" dirty="0" smtClean="0">
                <a:latin typeface="Times New Roman" pitchFamily="18" charset="0"/>
              </a:rPr>
              <a:t>winner’s blessing</a:t>
            </a:r>
            <a:endParaRPr lang="en-US" dirty="0" smtClean="0">
              <a:latin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body" idx="1"/>
          </p:nvPr>
        </p:nvSpPr>
        <p:spPr/>
        <p:txBody>
          <a:bodyPr/>
          <a:lstStyle/>
          <a:p>
            <a:pPr eaLnBrk="1" hangingPunct="1"/>
            <a:r>
              <a:rPr lang="en-US" sz="3200" smtClean="0">
                <a:latin typeface="Times New Roman" pitchFamily="18" charset="0"/>
              </a:rPr>
              <a:t>Create a simulation of 5000 auctions including all companies (use </a:t>
            </a:r>
            <a:r>
              <a:rPr lang="en-US" sz="3200" i="1" smtClean="0">
                <a:latin typeface="Times New Roman" pitchFamily="18" charset="0"/>
              </a:rPr>
              <a:t>NORMINV</a:t>
            </a:r>
            <a:r>
              <a:rPr lang="en-US" sz="3200" smtClean="0">
                <a:latin typeface="Times New Roman" pitchFamily="18" charset="0"/>
              </a:rPr>
              <a:t>) on a new worksheet</a:t>
            </a:r>
          </a:p>
          <a:p>
            <a:pPr eaLnBrk="1" hangingPunct="1"/>
            <a:r>
              <a:rPr lang="en-US" sz="3200" smtClean="0">
                <a:latin typeface="Times New Roman" pitchFamily="18" charset="0"/>
              </a:rPr>
              <a:t>Find maximum error for each auction (represented by the variable </a:t>
            </a:r>
            <a:r>
              <a:rPr lang="en-US" sz="3200" i="1" smtClean="0">
                <a:latin typeface="Times New Roman" pitchFamily="18" charset="0"/>
              </a:rPr>
              <a:t>C</a:t>
            </a:r>
            <a:r>
              <a:rPr lang="en-US" sz="3200" smtClean="0">
                <a:latin typeface="Times New Roman" pitchFamily="18" charset="0"/>
              </a:rPr>
              <a:t>)</a:t>
            </a:r>
          </a:p>
          <a:p>
            <a:pPr eaLnBrk="1" hangingPunct="1"/>
            <a:r>
              <a:rPr lang="en-US" sz="3200" smtClean="0">
                <a:latin typeface="Times New Roman" pitchFamily="18" charset="0"/>
              </a:rPr>
              <a:t>Find average of 5000 maximum values: </a:t>
            </a:r>
            <a:r>
              <a:rPr lang="en-US" sz="3200" i="1" smtClean="0">
                <a:latin typeface="Times New Roman" pitchFamily="18" charset="0"/>
              </a:rPr>
              <a:t>E</a:t>
            </a:r>
            <a:r>
              <a:rPr lang="en-US" sz="3200" smtClean="0">
                <a:latin typeface="Times New Roman" pitchFamily="18" charset="0"/>
              </a:rPr>
              <a:t>(C)</a:t>
            </a:r>
          </a:p>
        </p:txBody>
      </p:sp>
      <p:sp>
        <p:nvSpPr>
          <p:cNvPr id="6147"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1267" name="Rectangle 3"/>
          <p:cNvSpPr>
            <a:spLocks noGrp="1" noChangeArrowheads="1"/>
          </p:cNvSpPr>
          <p:nvPr>
            <p:ph type="body" idx="1"/>
          </p:nvPr>
        </p:nvSpPr>
        <p:spPr/>
        <p:txBody>
          <a:bodyPr/>
          <a:lstStyle/>
          <a:p>
            <a:pPr eaLnBrk="1" hangingPunct="1"/>
            <a:r>
              <a:rPr lang="en-US" smtClean="0">
                <a:latin typeface="Times New Roman" pitchFamily="18" charset="0"/>
              </a:rPr>
              <a:t>Put these values </a:t>
            </a:r>
            <a:r>
              <a:rPr lang="en-US" sz="2800" smtClean="0">
                <a:latin typeface="Times New Roman" pitchFamily="18" charset="0"/>
              </a:rPr>
              <a:t>in cells B10:E10</a:t>
            </a:r>
          </a:p>
          <a:p>
            <a:pPr eaLnBrk="1" hangingPunct="1"/>
            <a:endParaRPr lang="en-US" smtClean="0">
              <a:latin typeface="Times New Roman" pitchFamily="18" charset="0"/>
            </a:endParaRPr>
          </a:p>
        </p:txBody>
      </p:sp>
      <p:pic>
        <p:nvPicPr>
          <p:cNvPr id="11268" name="Picture 4"/>
          <p:cNvPicPr>
            <a:picLocks noChangeAspect="1" noChangeArrowheads="1"/>
          </p:cNvPicPr>
          <p:nvPr/>
        </p:nvPicPr>
        <p:blipFill>
          <a:blip r:embed="rId3" cstate="print"/>
          <a:srcRect/>
          <a:stretch>
            <a:fillRect/>
          </a:stretch>
        </p:blipFill>
        <p:spPr bwMode="auto">
          <a:xfrm>
            <a:off x="609600" y="3048000"/>
            <a:ext cx="7429500" cy="1157288"/>
          </a:xfrm>
          <a:prstGeom prst="rect">
            <a:avLst/>
          </a:prstGeom>
          <a:noFill/>
          <a:ln w="9525" algn="ctr">
            <a:noFill/>
            <a:miter lim="800000"/>
            <a:headEnd/>
            <a:tailEnd/>
          </a:ln>
        </p:spPr>
      </p:pic>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2291" name="Rectangle 3"/>
          <p:cNvSpPr>
            <a:spLocks noGrp="1" noChangeArrowheads="1"/>
          </p:cNvSpPr>
          <p:nvPr>
            <p:ph type="body" idx="1"/>
          </p:nvPr>
        </p:nvSpPr>
        <p:spPr/>
        <p:txBody>
          <a:bodyPr/>
          <a:lstStyle/>
          <a:p>
            <a:pPr eaLnBrk="1" hangingPunct="1"/>
            <a:r>
              <a:rPr lang="en-US" sz="3200" smtClean="0">
                <a:latin typeface="Times New Roman" pitchFamily="18" charset="0"/>
              </a:rPr>
              <a:t>In cell E39, type the adjustment all other companies will make (initially this is curse + blessing)</a:t>
            </a:r>
          </a:p>
          <a:p>
            <a:pPr eaLnBrk="1" hangingPunct="1"/>
            <a:endParaRPr lang="en-US" sz="3200" smtClean="0">
              <a:latin typeface="Times New Roman" pitchFamily="18" charset="0"/>
            </a:endParaRPr>
          </a:p>
          <a:p>
            <a:pPr eaLnBrk="1" hangingPunct="1"/>
            <a:r>
              <a:rPr lang="en-US" sz="3200" smtClean="0">
                <a:latin typeface="Times New Roman" pitchFamily="18" charset="0"/>
              </a:rPr>
              <a:t>Run the macro </a:t>
            </a:r>
            <a:r>
              <a:rPr lang="en-US" sz="3200" i="1" smtClean="0">
                <a:latin typeface="Times New Roman" pitchFamily="18" charset="0"/>
              </a:rPr>
              <a:t>Optimize </a:t>
            </a:r>
            <a:r>
              <a:rPr lang="en-US" sz="3200" smtClean="0">
                <a:latin typeface="Times New Roman" pitchFamily="18" charset="0"/>
              </a:rPr>
              <a:t>so that a value for Company 1’s adjustment appears in the yellow box in cell D39</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3315" name="Rectangle 3"/>
          <p:cNvSpPr>
            <a:spLocks noGrp="1" noChangeArrowheads="1"/>
          </p:cNvSpPr>
          <p:nvPr>
            <p:ph type="body" idx="1"/>
          </p:nvPr>
        </p:nvSpPr>
        <p:spPr/>
        <p:txBody>
          <a:bodyPr/>
          <a:lstStyle/>
          <a:p>
            <a:pPr eaLnBrk="1" hangingPunct="1"/>
            <a:r>
              <a:rPr lang="en-US" sz="3200" smtClean="0">
                <a:latin typeface="Times New Roman" pitchFamily="18" charset="0"/>
              </a:rPr>
              <a:t>Average the values in cells D39 and E39</a:t>
            </a:r>
          </a:p>
          <a:p>
            <a:pPr eaLnBrk="1" hangingPunct="1"/>
            <a:endParaRPr lang="en-US" sz="3200" smtClean="0">
              <a:latin typeface="Times New Roman" pitchFamily="18" charset="0"/>
            </a:endParaRPr>
          </a:p>
          <a:p>
            <a:pPr eaLnBrk="1" hangingPunct="1"/>
            <a:r>
              <a:rPr lang="en-US" sz="3200" smtClean="0">
                <a:latin typeface="Times New Roman" pitchFamily="18" charset="0"/>
              </a:rPr>
              <a:t>Replace cell E39 value with the average that was just computed</a:t>
            </a:r>
          </a:p>
          <a:p>
            <a:pPr eaLnBrk="1" hangingPunct="1"/>
            <a:endParaRPr lang="en-US" sz="3200" smtClean="0">
              <a:latin typeface="Times New Roman" pitchFamily="18" charset="0"/>
            </a:endParaRPr>
          </a:p>
          <a:p>
            <a:pPr eaLnBrk="1" hangingPunct="1"/>
            <a:r>
              <a:rPr lang="en-US" sz="3200" smtClean="0">
                <a:latin typeface="Times New Roman" pitchFamily="18" charset="0"/>
              </a:rPr>
              <a:t>Press F9 to recompute values</a:t>
            </a:r>
          </a:p>
          <a:p>
            <a:pPr eaLnBrk="1" hangingPunct="1">
              <a:buClr>
                <a:schemeClr val="tx1"/>
              </a:buClr>
              <a:buFontTx/>
              <a:buChar char="•"/>
            </a:pPr>
            <a:endParaRPr lang="en-US" smtClean="0">
              <a:latin typeface="Times New Roman" pitchFamily="18" charset="0"/>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4339" name="Rectangle 3"/>
          <p:cNvSpPr>
            <a:spLocks noGrp="1" noChangeArrowheads="1"/>
          </p:cNvSpPr>
          <p:nvPr>
            <p:ph type="body" idx="1"/>
          </p:nvPr>
        </p:nvSpPr>
        <p:spPr/>
        <p:txBody>
          <a:bodyPr/>
          <a:lstStyle/>
          <a:p>
            <a:pPr eaLnBrk="1" hangingPunct="1">
              <a:lnSpc>
                <a:spcPct val="90000"/>
              </a:lnSpc>
            </a:pPr>
            <a:r>
              <a:rPr lang="en-US" sz="3200" smtClean="0">
                <a:latin typeface="Times New Roman" pitchFamily="18" charset="0"/>
              </a:rPr>
              <a:t>Continue finding the average and replacing the E39 value until the D39 and E39 values are the same (our adjustment is equal to other company’s adjustment)</a:t>
            </a:r>
          </a:p>
          <a:p>
            <a:pPr eaLnBrk="1" hangingPunct="1">
              <a:lnSpc>
                <a:spcPct val="90000"/>
              </a:lnSpc>
            </a:pPr>
            <a:r>
              <a:rPr lang="en-US" sz="3200" smtClean="0">
                <a:latin typeface="Times New Roman" pitchFamily="18" charset="0"/>
              </a:rPr>
              <a:t>The optimal adjustment is called a “Nash Equilibrium” value</a:t>
            </a:r>
          </a:p>
          <a:p>
            <a:pPr eaLnBrk="1" hangingPunct="1">
              <a:lnSpc>
                <a:spcPct val="90000"/>
              </a:lnSpc>
            </a:pPr>
            <a:r>
              <a:rPr lang="en-US" sz="3200" smtClean="0">
                <a:latin typeface="Times New Roman" pitchFamily="18" charset="0"/>
              </a:rPr>
              <a:t>Take note of this value, then re-run the macro </a:t>
            </a:r>
            <a:r>
              <a:rPr lang="en-US" sz="3200" i="1" smtClean="0">
                <a:latin typeface="Times New Roman" pitchFamily="18" charset="0"/>
              </a:rPr>
              <a:t>Optimize</a:t>
            </a:r>
            <a:r>
              <a:rPr lang="en-US" sz="3200" smtClean="0">
                <a:latin typeface="Times New Roman" pitchFamily="18" charset="0"/>
              </a:rPr>
              <a:t>, and find a new equilibrium value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5363" name="Rectangle 3"/>
          <p:cNvSpPr>
            <a:spLocks noGrp="1" noChangeArrowheads="1"/>
          </p:cNvSpPr>
          <p:nvPr>
            <p:ph type="body" idx="1"/>
          </p:nvPr>
        </p:nvSpPr>
        <p:spPr/>
        <p:txBody>
          <a:bodyPr/>
          <a:lstStyle/>
          <a:p>
            <a:pPr eaLnBrk="1" hangingPunct="1"/>
            <a:r>
              <a:rPr lang="en-US" smtClean="0">
                <a:latin typeface="Times New Roman" pitchFamily="18" charset="0"/>
              </a:rPr>
              <a:t>Get about 10 of these values and average them together.  This will be your company’s adjustment to their signal.</a:t>
            </a:r>
          </a:p>
          <a:p>
            <a:pPr eaLnBrk="1" hangingPunct="1"/>
            <a:endParaRPr lang="en-US" smtClean="0">
              <a:latin typeface="Times New Roman" pitchFamily="18" charset="0"/>
            </a:endParaRPr>
          </a:p>
          <a:p>
            <a:pPr eaLnBrk="1" hangingPunct="1">
              <a:buFont typeface="Wingdings" pitchFamily="2" charset="2"/>
              <a:buNone/>
            </a:pPr>
            <a:r>
              <a:rPr lang="en-US" smtClean="0">
                <a:latin typeface="Times New Roman" pitchFamily="18" charset="0"/>
              </a:rPr>
              <a:t>	*You may stop when the adjustment for Company 1 is within 3 decimal places of the other companies’ adjustment.</a:t>
            </a: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6387" name="Rectangle 3"/>
          <p:cNvSpPr>
            <a:spLocks noGrp="1" noChangeArrowheads="1"/>
          </p:cNvSpPr>
          <p:nvPr>
            <p:ph type="body" idx="1"/>
          </p:nvPr>
        </p:nvSpPr>
        <p:spPr/>
        <p:txBody>
          <a:bodyPr/>
          <a:lstStyle/>
          <a:p>
            <a:pPr eaLnBrk="1" hangingPunct="1"/>
            <a:r>
              <a:rPr lang="en-US" smtClean="0">
                <a:latin typeface="Times New Roman" pitchFamily="18" charset="0"/>
              </a:rPr>
              <a:t>What does this mean for our Company 1?</a:t>
            </a:r>
          </a:p>
          <a:p>
            <a:pPr lvl="1" eaLnBrk="1" hangingPunct="1"/>
            <a:r>
              <a:rPr lang="en-US" b="1" i="1" smtClean="0">
                <a:solidFill>
                  <a:srgbClr val="FF0000"/>
                </a:solidFill>
                <a:latin typeface="Times New Roman" pitchFamily="18" charset="0"/>
                <a:sym typeface="Symbol" pitchFamily="18" charset="2"/>
              </a:rPr>
              <a:t>If each company reduces its signal by $24,385,000 then there would be no gain for any one company, if it deviated from this plan.</a:t>
            </a:r>
            <a:endParaRPr lang="en-US" smtClean="0">
              <a:latin typeface="Times New Roman" pitchFamily="18" charset="0"/>
              <a:sym typeface="Symbol" pitchFamily="18" charset="2"/>
            </a:endParaRPr>
          </a:p>
          <a:p>
            <a:pPr lvl="1" eaLnBrk="1" hangingPunct="1"/>
            <a:r>
              <a:rPr lang="en-US" smtClean="0">
                <a:latin typeface="Times New Roman" pitchFamily="18" charset="0"/>
                <a:sym typeface="Symbol" pitchFamily="18" charset="2"/>
              </a:rPr>
              <a:t>Specifically, we will reduce our signal of $</a:t>
            </a:r>
            <a:r>
              <a:rPr lang="en-US" smtClean="0">
                <a:latin typeface="Times New Roman" pitchFamily="18" charset="0"/>
              </a:rPr>
              <a:t>121,600,00 by $24,385,000 and submit a bid of </a:t>
            </a:r>
            <a:r>
              <a:rPr lang="en-US" b="1" i="1" smtClean="0">
                <a:solidFill>
                  <a:srgbClr val="FF0000"/>
                </a:solidFill>
                <a:latin typeface="Times New Roman" pitchFamily="18" charset="0"/>
              </a:rPr>
              <a:t>$97,215,000</a:t>
            </a: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sz="3400" b="1" smtClean="0">
                <a:latin typeface="Times New Roman" pitchFamily="18" charset="0"/>
              </a:rPr>
              <a:t>Simulating Normal Random Variables</a:t>
            </a:r>
          </a:p>
        </p:txBody>
      </p:sp>
      <p:sp>
        <p:nvSpPr>
          <p:cNvPr id="17411" name="Rectangle 3"/>
          <p:cNvSpPr>
            <a:spLocks noGrp="1" noChangeArrowheads="1"/>
          </p:cNvSpPr>
          <p:nvPr>
            <p:ph type="body" idx="1"/>
          </p:nvPr>
        </p:nvSpPr>
        <p:spPr>
          <a:xfrm>
            <a:off x="457200" y="1676400"/>
            <a:ext cx="8382000" cy="4572000"/>
          </a:xfrm>
        </p:spPr>
        <p:txBody>
          <a:bodyPr/>
          <a:lstStyle/>
          <a:p>
            <a:pPr eaLnBrk="1" hangingPunct="1">
              <a:lnSpc>
                <a:spcPct val="90000"/>
              </a:lnSpc>
            </a:pPr>
            <a:r>
              <a:rPr lang="en-US" sz="2600" smtClean="0">
                <a:latin typeface="Times New Roman" pitchFamily="18" charset="0"/>
              </a:rPr>
              <a:t>Going further:</a:t>
            </a:r>
          </a:p>
          <a:p>
            <a:pPr lvl="1" eaLnBrk="1" hangingPunct="1">
              <a:lnSpc>
                <a:spcPct val="90000"/>
              </a:lnSpc>
            </a:pPr>
            <a:r>
              <a:rPr lang="en-US" sz="2200" smtClean="0">
                <a:latin typeface="Times New Roman" pitchFamily="18" charset="0"/>
              </a:rPr>
              <a:t>What real world circumstances might make our auction model unreliable?  </a:t>
            </a:r>
          </a:p>
          <a:p>
            <a:pPr lvl="1" eaLnBrk="1" hangingPunct="1">
              <a:lnSpc>
                <a:spcPct val="90000"/>
              </a:lnSpc>
            </a:pPr>
            <a:r>
              <a:rPr lang="en-US" sz="2200" smtClean="0">
                <a:latin typeface="Times New Roman" pitchFamily="18" charset="0"/>
              </a:rPr>
              <a:t>What informative plots could you create with your data on the probability of winning and the mean extra profit, if a company wins?  </a:t>
            </a:r>
          </a:p>
          <a:p>
            <a:pPr lvl="1" eaLnBrk="1" hangingPunct="1">
              <a:lnSpc>
                <a:spcPct val="90000"/>
              </a:lnSpc>
            </a:pPr>
            <a:r>
              <a:rPr lang="en-US" sz="2200" smtClean="0">
                <a:latin typeface="Times New Roman" pitchFamily="18" charset="0"/>
              </a:rPr>
              <a:t>Can you find a way to use trend lines and </a:t>
            </a:r>
            <a:r>
              <a:rPr lang="en-US" sz="2200" b="1" i="1" smtClean="0">
                <a:latin typeface="Times New Roman" pitchFamily="18" charset="0"/>
              </a:rPr>
              <a:t>Solver</a:t>
            </a:r>
            <a:r>
              <a:rPr lang="en-US" sz="2200" smtClean="0">
                <a:latin typeface="Times New Roman" pitchFamily="18" charset="0"/>
              </a:rPr>
              <a:t> to eliminate the trial and error use of </a:t>
            </a:r>
            <a:r>
              <a:rPr lang="en-US" sz="2200" b="1" i="1" smtClean="0">
                <a:latin typeface="Times New Roman" pitchFamily="18" charset="0"/>
              </a:rPr>
              <a:t>Auction Equilibrium.xls</a:t>
            </a:r>
            <a:r>
              <a:rPr lang="en-US" sz="2200" smtClean="0">
                <a:latin typeface="Times New Roman" pitchFamily="18" charset="0"/>
              </a:rPr>
              <a:t>?  </a:t>
            </a:r>
          </a:p>
          <a:p>
            <a:pPr lvl="1" eaLnBrk="1" hangingPunct="1">
              <a:lnSpc>
                <a:spcPct val="90000"/>
              </a:lnSpc>
            </a:pPr>
            <a:r>
              <a:rPr lang="en-US" sz="2200" smtClean="0">
                <a:latin typeface="Times New Roman" pitchFamily="18" charset="0"/>
              </a:rPr>
              <a:t>How can you show that the Nash equilibrium strategy is </a:t>
            </a:r>
            <a:r>
              <a:rPr lang="en-US" sz="2200" b="1" i="1" smtClean="0">
                <a:solidFill>
                  <a:srgbClr val="FF0000"/>
                </a:solidFill>
                <a:latin typeface="Times New Roman" pitchFamily="18" charset="0"/>
              </a:rPr>
              <a:t>always</a:t>
            </a:r>
            <a:r>
              <a:rPr lang="en-US" sz="2200" smtClean="0">
                <a:latin typeface="Times New Roman" pitchFamily="18" charset="0"/>
              </a:rPr>
              <a:t> safe, in the sense that it will have as high, or higher, an expected value of adjustment for </a:t>
            </a:r>
            <a:r>
              <a:rPr lang="en-US" sz="2200" b="1" i="1" smtClean="0">
                <a:latin typeface="Times New Roman" pitchFamily="18" charset="0"/>
              </a:rPr>
              <a:t>Company 1</a:t>
            </a:r>
            <a:r>
              <a:rPr lang="en-US" sz="2200" smtClean="0">
                <a:latin typeface="Times New Roman" pitchFamily="18" charset="0"/>
              </a:rPr>
              <a:t> than for any other company?  </a:t>
            </a:r>
          </a:p>
          <a:p>
            <a:pPr lvl="1" eaLnBrk="1" hangingPunct="1">
              <a:lnSpc>
                <a:spcPct val="90000"/>
              </a:lnSpc>
            </a:pPr>
            <a:r>
              <a:rPr lang="en-US" sz="2200" smtClean="0">
                <a:latin typeface="Times New Roman" pitchFamily="18" charset="0"/>
              </a:rPr>
              <a:t>Look for ways to display your results effectively.  </a:t>
            </a:r>
          </a:p>
          <a:p>
            <a:pPr lvl="1" eaLnBrk="1" hangingPunct="1">
              <a:lnSpc>
                <a:spcPct val="90000"/>
              </a:lnSpc>
            </a:pPr>
            <a:r>
              <a:rPr lang="en-US" sz="2200" smtClean="0">
                <a:latin typeface="Times New Roman" pitchFamily="18" charset="0"/>
              </a:rPr>
              <a:t>What else can you think of to explore?</a:t>
            </a:r>
          </a:p>
          <a:p>
            <a:pPr lvl="1" eaLnBrk="1" hangingPunct="1">
              <a:lnSpc>
                <a:spcPct val="90000"/>
              </a:lnSpc>
            </a:pPr>
            <a:endParaRPr lang="en-US" sz="2200" smtClean="0">
              <a:latin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eaLnBrk="1" hangingPunct="1"/>
            <a:r>
              <a:rPr lang="en-US" sz="3600" b="1" smtClean="0">
                <a:latin typeface="Times New Roman" pitchFamily="18" charset="0"/>
              </a:rPr>
              <a:t>Simulating Normal Random Variables</a:t>
            </a:r>
          </a:p>
        </p:txBody>
      </p:sp>
      <p:sp>
        <p:nvSpPr>
          <p:cNvPr id="7171" name="Rectangle 5"/>
          <p:cNvSpPr>
            <a:spLocks noGrp="1" noChangeArrowheads="1"/>
          </p:cNvSpPr>
          <p:nvPr>
            <p:ph type="body" sz="half" idx="1"/>
          </p:nvPr>
        </p:nvSpPr>
        <p:spPr/>
        <p:txBody>
          <a:bodyPr/>
          <a:lstStyle/>
          <a:p>
            <a:pPr eaLnBrk="1" hangingPunct="1"/>
            <a:r>
              <a:rPr lang="en-US" sz="2600" smtClean="0"/>
              <a:t>Project:</a:t>
            </a:r>
          </a:p>
        </p:txBody>
      </p:sp>
      <p:pic>
        <p:nvPicPr>
          <p:cNvPr id="7172" name="Picture 6"/>
          <p:cNvPicPr>
            <a:picLocks noChangeAspect="1" noChangeArrowheads="1"/>
          </p:cNvPicPr>
          <p:nvPr/>
        </p:nvPicPr>
        <p:blipFill>
          <a:blip r:embed="rId3" cstate="print"/>
          <a:srcRect/>
          <a:stretch>
            <a:fillRect/>
          </a:stretch>
        </p:blipFill>
        <p:spPr bwMode="auto">
          <a:xfrm>
            <a:off x="838200" y="2444750"/>
            <a:ext cx="4471988" cy="2508250"/>
          </a:xfrm>
          <a:prstGeom prst="rect">
            <a:avLst/>
          </a:prstGeom>
          <a:noFill/>
          <a:ln w="9525">
            <a:noFill/>
            <a:miter lim="800000"/>
            <a:headEnd/>
            <a:tailEnd/>
          </a:ln>
        </p:spPr>
      </p:pic>
      <p:pic>
        <p:nvPicPr>
          <p:cNvPr id="7173" name="Picture 7"/>
          <p:cNvPicPr>
            <a:picLocks noChangeAspect="1" noChangeArrowheads="1"/>
          </p:cNvPicPr>
          <p:nvPr/>
        </p:nvPicPr>
        <p:blipFill>
          <a:blip r:embed="rId4" cstate="print"/>
          <a:srcRect/>
          <a:stretch>
            <a:fillRect/>
          </a:stretch>
        </p:blipFill>
        <p:spPr bwMode="auto">
          <a:xfrm>
            <a:off x="6616700" y="3514725"/>
            <a:ext cx="1384300" cy="21240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pic>
        <p:nvPicPr>
          <p:cNvPr id="4099" name="Picture 4"/>
          <p:cNvPicPr>
            <a:picLocks noChangeAspect="1" noChangeArrowheads="1"/>
          </p:cNvPicPr>
          <p:nvPr/>
        </p:nvPicPr>
        <p:blipFill>
          <a:blip r:embed="rId3" cstate="print"/>
          <a:srcRect/>
          <a:stretch>
            <a:fillRect/>
          </a:stretch>
        </p:blipFill>
        <p:spPr bwMode="auto">
          <a:xfrm>
            <a:off x="763588" y="2219325"/>
            <a:ext cx="7385050" cy="2809875"/>
          </a:xfrm>
          <a:prstGeom prst="rect">
            <a:avLst/>
          </a:prstGeom>
          <a:noFill/>
          <a:ln w="9525">
            <a:noFill/>
            <a:miter lim="800000"/>
            <a:headEnd/>
            <a:tailEnd/>
          </a:ln>
        </p:spPr>
      </p:pic>
      <p:sp>
        <p:nvSpPr>
          <p:cNvPr id="4100" name="TextBox 7"/>
          <p:cNvSpPr txBox="1">
            <a:spLocks noChangeArrowheads="1"/>
          </p:cNvSpPr>
          <p:nvPr/>
        </p:nvSpPr>
        <p:spPr bwMode="auto">
          <a:xfrm>
            <a:off x="2590800" y="5562600"/>
            <a:ext cx="3424238" cy="369888"/>
          </a:xfrm>
          <a:prstGeom prst="rect">
            <a:avLst/>
          </a:prstGeom>
          <a:noFill/>
          <a:ln w="9525">
            <a:noFill/>
            <a:miter lim="800000"/>
            <a:headEnd/>
            <a:tailEnd/>
          </a:ln>
        </p:spPr>
        <p:txBody>
          <a:bodyPr wrap="none">
            <a:spAutoFit/>
          </a:bodyPr>
          <a:lstStyle/>
          <a:p>
            <a:r>
              <a:rPr lang="en-US">
                <a:latin typeface="Times New Roman" pitchFamily="18" charset="0"/>
                <a:cs typeface="Times New Roman" pitchFamily="18" charset="0"/>
              </a:rPr>
              <a:t>Average amount overbid:  $24.7 M</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body" idx="1"/>
          </p:nvPr>
        </p:nvSpPr>
        <p:spPr/>
        <p:txBody>
          <a:bodyPr/>
          <a:lstStyle/>
          <a:p>
            <a:pPr eaLnBrk="1" hangingPunct="1"/>
            <a:r>
              <a:rPr lang="en-US" sz="3200" smtClean="0">
                <a:latin typeface="Times New Roman" pitchFamily="18" charset="0"/>
              </a:rPr>
              <a:t>The average of the 5000 maximum values is called the “Winner’s Curse”</a:t>
            </a:r>
          </a:p>
          <a:p>
            <a:pPr eaLnBrk="1" hangingPunct="1"/>
            <a:endParaRPr lang="en-US" sz="3200" smtClean="0">
              <a:latin typeface="Times New Roman" pitchFamily="18" charset="0"/>
            </a:endParaRPr>
          </a:p>
          <a:p>
            <a:pPr eaLnBrk="1" hangingPunct="1"/>
            <a:r>
              <a:rPr lang="en-US" sz="3200" smtClean="0">
                <a:latin typeface="Times New Roman" pitchFamily="18" charset="0"/>
              </a:rPr>
              <a:t>Defined as the average amount the winner of the auction would overbid by bidding their signal</a:t>
            </a:r>
          </a:p>
        </p:txBody>
      </p:sp>
      <p:sp>
        <p:nvSpPr>
          <p:cNvPr id="8195"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body" idx="1"/>
          </p:nvPr>
        </p:nvSpPr>
        <p:spPr/>
        <p:txBody>
          <a:bodyPr/>
          <a:lstStyle/>
          <a:p>
            <a:pPr eaLnBrk="1" hangingPunct="1"/>
            <a:r>
              <a:rPr lang="en-US" sz="3200" smtClean="0">
                <a:latin typeface="Times New Roman" pitchFamily="18" charset="0"/>
              </a:rPr>
              <a:t>“First Plan” for a reasonable profit is to subtract </a:t>
            </a:r>
            <a:r>
              <a:rPr lang="en-US" sz="3200" i="1" smtClean="0">
                <a:latin typeface="Times New Roman" pitchFamily="18" charset="0"/>
              </a:rPr>
              <a:t>E</a:t>
            </a:r>
            <a:r>
              <a:rPr lang="en-US" sz="3200" smtClean="0">
                <a:latin typeface="Times New Roman" pitchFamily="18" charset="0"/>
              </a:rPr>
              <a:t>(</a:t>
            </a:r>
            <a:r>
              <a:rPr lang="en-US" sz="3200" i="1" smtClean="0">
                <a:latin typeface="Times New Roman" pitchFamily="18" charset="0"/>
              </a:rPr>
              <a:t>C</a:t>
            </a:r>
            <a:r>
              <a:rPr lang="en-US" sz="3200" smtClean="0">
                <a:latin typeface="Times New Roman" pitchFamily="18" charset="0"/>
              </a:rPr>
              <a:t>) from the geologist’s signal</a:t>
            </a:r>
          </a:p>
          <a:p>
            <a:pPr eaLnBrk="1" hangingPunct="1"/>
            <a:endParaRPr lang="en-US" sz="3200" smtClean="0">
              <a:latin typeface="Times New Roman" pitchFamily="18" charset="0"/>
            </a:endParaRPr>
          </a:p>
          <a:p>
            <a:pPr eaLnBrk="1" hangingPunct="1"/>
            <a:r>
              <a:rPr lang="en-US" sz="3200" smtClean="0">
                <a:latin typeface="Times New Roman" pitchFamily="18" charset="0"/>
              </a:rPr>
              <a:t>This ensures that the winning company would make a fair and reasonable profit.</a:t>
            </a:r>
          </a:p>
          <a:p>
            <a:pPr eaLnBrk="1" hangingPunct="1">
              <a:buClr>
                <a:schemeClr val="tx1"/>
              </a:buClr>
              <a:buFontTx/>
              <a:buChar char="•"/>
            </a:pPr>
            <a:endParaRPr lang="en-US" smtClean="0"/>
          </a:p>
        </p:txBody>
      </p:sp>
      <p:sp>
        <p:nvSpPr>
          <p:cNvPr id="9219"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body" idx="1"/>
          </p:nvPr>
        </p:nvSpPr>
        <p:spPr/>
        <p:txBody>
          <a:bodyPr/>
          <a:lstStyle/>
          <a:p>
            <a:pPr eaLnBrk="1" hangingPunct="1"/>
            <a:r>
              <a:rPr lang="en-US" sz="3200" smtClean="0">
                <a:latin typeface="Times New Roman" pitchFamily="18" charset="0"/>
              </a:rPr>
              <a:t>This plan is not ideal, since the goal of a company is to maximize their profit</a:t>
            </a:r>
          </a:p>
          <a:p>
            <a:pPr eaLnBrk="1" hangingPunct="1"/>
            <a:endParaRPr lang="en-US" sz="3200" smtClean="0">
              <a:latin typeface="Times New Roman" pitchFamily="18" charset="0"/>
            </a:endParaRPr>
          </a:p>
          <a:p>
            <a:pPr eaLnBrk="1" hangingPunct="1"/>
            <a:r>
              <a:rPr lang="en-US" sz="3200" smtClean="0">
                <a:latin typeface="Times New Roman" pitchFamily="18" charset="0"/>
              </a:rPr>
              <a:t>To find a better strategy, find the gap between 1</a:t>
            </a:r>
            <a:r>
              <a:rPr lang="en-US" sz="3200" baseline="30000" smtClean="0">
                <a:latin typeface="Times New Roman" pitchFamily="18" charset="0"/>
              </a:rPr>
              <a:t>st</a:t>
            </a:r>
            <a:r>
              <a:rPr lang="en-US" sz="3200" smtClean="0">
                <a:latin typeface="Times New Roman" pitchFamily="18" charset="0"/>
              </a:rPr>
              <a:t> place company and 2</a:t>
            </a:r>
            <a:r>
              <a:rPr lang="en-US" sz="3200" baseline="30000" smtClean="0">
                <a:latin typeface="Times New Roman" pitchFamily="18" charset="0"/>
              </a:rPr>
              <a:t>nd</a:t>
            </a:r>
            <a:r>
              <a:rPr lang="en-US" sz="3200" smtClean="0">
                <a:latin typeface="Times New Roman" pitchFamily="18" charset="0"/>
              </a:rPr>
              <a:t> place company</a:t>
            </a:r>
          </a:p>
          <a:p>
            <a:pPr eaLnBrk="1" hangingPunct="1">
              <a:buClr>
                <a:schemeClr val="tx1"/>
              </a:buClr>
              <a:buFontTx/>
              <a:buChar char="•"/>
            </a:pPr>
            <a:endParaRPr lang="en-US" smtClean="0"/>
          </a:p>
        </p:txBody>
      </p:sp>
      <p:sp>
        <p:nvSpPr>
          <p:cNvPr id="10243" name="Rectangle 3"/>
          <p:cNvSpPr>
            <a:spLocks noGrp="1" noChangeArrowheads="1"/>
          </p:cNvSpPr>
          <p:nvPr>
            <p:ph type="title"/>
          </p:nvPr>
        </p:nvSpPr>
        <p:spPr>
          <a:noFill/>
        </p:spPr>
        <p:txBody>
          <a:bodyPr/>
          <a:lstStyle/>
          <a:p>
            <a:pPr algn="ctr" eaLnBrk="1" hangingPunct="1"/>
            <a:r>
              <a:rPr lang="en-US" sz="3400" b="1" smtClean="0">
                <a:latin typeface="Times New Roman" pitchFamily="18" charset="0"/>
              </a:rPr>
              <a:t>Simulating Normal Random Variables</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13</TotalTime>
  <Words>2043</Words>
  <Application>Microsoft Office PowerPoint</Application>
  <PresentationFormat>On-screen Show (4:3)</PresentationFormat>
  <Paragraphs>263</Paragraphs>
  <Slides>46</Slides>
  <Notes>44</Notes>
  <HiddenSlides>0</HiddenSlides>
  <MMClips>0</MMClips>
  <ScaleCrop>false</ScaleCrop>
  <HeadingPairs>
    <vt:vector size="4" baseType="variant">
      <vt:variant>
        <vt:lpstr>Theme</vt:lpstr>
      </vt:variant>
      <vt:variant>
        <vt:i4>1</vt:i4>
      </vt:variant>
      <vt:variant>
        <vt:lpstr>Slide Titles</vt:lpstr>
      </vt:variant>
      <vt:variant>
        <vt:i4>46</vt:i4>
      </vt:variant>
    </vt:vector>
  </HeadingPairs>
  <TitlesOfParts>
    <vt:vector size="47" baseType="lpstr">
      <vt:lpstr>Office Theme</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Nash Equilibrium  </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lpstr>Simulating Normal Random Variables</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James Barrett</dc:creator>
  <cp:lastModifiedBy>barrett</cp:lastModifiedBy>
  <cp:revision>4</cp:revision>
  <dcterms:created xsi:type="dcterms:W3CDTF">2009-11-04T02:36:04Z</dcterms:created>
  <dcterms:modified xsi:type="dcterms:W3CDTF">2009-11-18T16:25:12Z</dcterms:modified>
</cp:coreProperties>
</file>