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CDF58-B215-4706-9D2A-3D1EBE32A562}" type="datetimeFigureOut">
              <a:rPr lang="en-US" smtClean="0"/>
              <a:pPr/>
              <a:t>9/23/2009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A5EBA-8198-466B-A9B3-FAFA551A2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1197C-A49C-470D-8BA0-5AEC54630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4F079-ABDF-4EEE-9E65-B3B24FF25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BAD57-599F-44E0-BED9-2E2CA980F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CFD17-6014-4EA9-925B-8D97BA074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9D75-BDEB-48D6-8C53-19988616F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49299-A900-4388-B26B-B32AB5E05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4078-7BFC-4DC3-9B38-3C03EC99C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C4981-E9EC-4303-AA60-A510E4696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F52D6-D255-4BF2-989B-C936594E8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6FB14-D50B-48D4-A3D7-309F28165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885CF-5E37-4056-8A78-9BC58C8AB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F8B5856-C068-49E7-8239-F236C7F66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6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3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Mathematics for Business Decisions, part II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Integration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Math 115b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/>
              <a:t>Midpoint Sums</a:t>
            </a:r>
            <a:endParaRPr lang="en-US" sz="4000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219200" y="3048000"/>
          <a:ext cx="1200150" cy="2057400"/>
        </p:xfrm>
        <a:graphic>
          <a:graphicData uri="http://schemas.openxmlformats.org/presentationml/2006/ole">
            <p:oleObj spid="_x0000_s20482" name="Equation" r:id="rId4" imgW="533160" imgH="914400" progId="Equation.3">
              <p:embed/>
            </p:oleObj>
          </a:graphicData>
        </a:graphic>
      </p:graphicFrame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514600" y="4191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514600" y="4724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2514600" y="3657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3429000" y="3562350"/>
          <a:ext cx="1457325" cy="1543050"/>
        </p:xfrm>
        <a:graphic>
          <a:graphicData uri="http://schemas.openxmlformats.org/presentationml/2006/ole">
            <p:oleObj spid="_x0000_s20483" name="Equation" r:id="rId5" imgW="647640" imgH="685800" progId="Equation.3">
              <p:embed/>
            </p:oleObj>
          </a:graphicData>
        </a:graphic>
      </p:graphicFrame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1962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Ex.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Determine 		        	where 		      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352800" y="1787525"/>
          <a:ext cx="1828800" cy="498475"/>
        </p:xfrm>
        <a:graphic>
          <a:graphicData uri="http://schemas.openxmlformats.org/presentationml/2006/ole">
            <p:oleObj spid="_x0000_s20484" name="Equation" r:id="rId6" imgW="838080" imgH="228600" progId="Equation.3">
              <p:embed/>
            </p:oleObj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6172200" y="1730375"/>
          <a:ext cx="2438400" cy="555625"/>
        </p:xfrm>
        <a:graphic>
          <a:graphicData uri="http://schemas.openxmlformats.org/presentationml/2006/ole">
            <p:oleObj spid="_x0000_s20485" name="Equation" r:id="rId7" imgW="1002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Midpoint Sums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3200" b="1" u="sng" kern="0" dirty="0" smtClean="0">
                <a:latin typeface="+mn-lt"/>
              </a:rPr>
              <a:t>Ex.</a:t>
            </a:r>
            <a:r>
              <a:rPr lang="en-US" sz="3200" kern="0" dirty="0" smtClean="0">
                <a:latin typeface="+mn-lt"/>
              </a:rPr>
              <a:t> (Continued)</a:t>
            </a:r>
            <a:endParaRPr kumimoji="0" lang="en-US" sz="3200" b="1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2819400"/>
          <a:ext cx="7924800" cy="1973263"/>
        </p:xfrm>
        <a:graphic>
          <a:graphicData uri="http://schemas.openxmlformats.org/presentationml/2006/ole">
            <p:oleObj spid="_x0000_s21506" name="Equation" r:id="rId4" imgW="346680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</a:t>
            </a:r>
            <a:r>
              <a:rPr kumimoji="0" lang="en-US" sz="320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(Continued)</a:t>
            </a: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pic>
        <p:nvPicPr>
          <p:cNvPr id="11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066799" y="2667000"/>
            <a:ext cx="5624593" cy="31908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Midpoint Sums.xlsm</a:t>
            </a:r>
            <a:endParaRPr lang="en-US" sz="4000" i="1" dirty="0"/>
          </a:p>
        </p:txBody>
      </p:sp>
      <p:pic>
        <p:nvPicPr>
          <p:cNvPr id="11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447800" y="1827095"/>
            <a:ext cx="5791199" cy="435780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Midpoint Sums.xlsm</a:t>
            </a:r>
            <a:endParaRPr lang="en-US" sz="4000" dirty="0"/>
          </a:p>
        </p:txBody>
      </p:sp>
      <p:pic>
        <p:nvPicPr>
          <p:cNvPr id="11" name="Picture 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4114800" y="1752600"/>
            <a:ext cx="4531242" cy="4059238"/>
          </a:xfrm>
          <a:prstGeom prst="rect">
            <a:avLst/>
          </a:prstGeom>
          <a:noFill/>
          <a:ln/>
        </p:spPr>
      </p:pic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038600" y="3200400"/>
            <a:ext cx="457200" cy="228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3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57200" y="4343400"/>
          <a:ext cx="2438400" cy="555625"/>
        </p:xfrm>
        <a:graphic>
          <a:graphicData uri="http://schemas.openxmlformats.org/presentationml/2006/ole">
            <p:oleObj spid="_x0000_s22530" name="Equation" r:id="rId5" imgW="1002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Midpoint Sums.xlsm</a:t>
            </a:r>
            <a:endParaRPr lang="en-US" sz="4000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152400" y="3276600"/>
            <a:ext cx="53340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2" name="Picture 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28600" y="2057400"/>
            <a:ext cx="4191000" cy="3754438"/>
          </a:xfrm>
          <a:prstGeom prst="rect">
            <a:avLst/>
          </a:prstGeom>
          <a:noFill/>
          <a:ln/>
        </p:spPr>
      </p:pic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4495800" y="2133600"/>
            <a:ext cx="0" cy="3581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4648200" y="3276600"/>
            <a:ext cx="53340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" name="Picture 10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4724400" y="2057400"/>
            <a:ext cx="4038600" cy="375285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Integrating.xlsm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File is similar to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Midpoint Sums.xlsm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Notation:                       or                     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or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….</a:t>
            </a: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743200" y="2830513"/>
          <a:ext cx="1600200" cy="814387"/>
        </p:xfrm>
        <a:graphic>
          <a:graphicData uri="http://schemas.openxmlformats.org/presentationml/2006/ole">
            <p:oleObj spid="_x0000_s23554" name="Equation" r:id="rId4" imgW="698400" imgH="35532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200650" y="2806700"/>
          <a:ext cx="1581150" cy="850900"/>
        </p:xfrm>
        <a:graphic>
          <a:graphicData uri="http://schemas.openxmlformats.org/presentationml/2006/ole">
            <p:oleObj spid="_x0000_s23555" name="Equation" r:id="rId5" imgW="66024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Integrating.xlsm</a:t>
            </a:r>
            <a:endParaRPr lang="en-US" sz="4000" dirty="0"/>
          </a:p>
        </p:txBody>
      </p:sp>
      <p:pic>
        <p:nvPicPr>
          <p:cNvPr id="11" name="Picture 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905000"/>
            <a:ext cx="7598290" cy="4183063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 </a:t>
            </a:r>
            <a:r>
              <a:rPr lang="en-US" sz="4000" i="1" dirty="0" smtClean="0"/>
              <a:t>Integrating.xlsm</a:t>
            </a:r>
            <a:endParaRPr lang="en-US" sz="4000" dirty="0" smtClean="0"/>
          </a:p>
          <a:p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 </a:t>
            </a:r>
            <a:r>
              <a:rPr kumimoji="0" lang="en-US" sz="3200" i="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 </a:t>
            </a:r>
            <a:r>
              <a:rPr kumimoji="0" lang="en-US" sz="3200" i="1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Integrating.xlsm</a:t>
            </a:r>
            <a:r>
              <a:rPr kumimoji="0" lang="en-US" sz="32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compute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6934200" y="1600200"/>
          <a:ext cx="1981200" cy="839788"/>
        </p:xfrm>
        <a:graphic>
          <a:graphicData uri="http://schemas.openxmlformats.org/presentationml/2006/ole">
            <p:oleObj spid="_x0000_s24578" name="Equation" r:id="rId4" imgW="838080" imgH="355320" progId="Equation.3">
              <p:embed/>
            </p:oleObj>
          </a:graphicData>
        </a:graphic>
      </p:graphicFrame>
      <p:pic>
        <p:nvPicPr>
          <p:cNvPr id="11" name="Picture 7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1143000" y="2597908"/>
            <a:ext cx="6477000" cy="3564767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Integrating.xlsm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Ex.</a:t>
            </a:r>
            <a:r>
              <a:rPr lang="en-US" sz="3200" kern="0" dirty="0" smtClean="0">
                <a:latin typeface="+mn-lt"/>
                <a:cs typeface="Times New Roman" pitchFamily="18" charset="0"/>
              </a:rPr>
              <a:t> (Continued)</a:t>
            </a:r>
            <a:endParaRPr lang="en-US" sz="2800" kern="0" dirty="0">
              <a:latin typeface="+mn-lt"/>
              <a:cs typeface="Times New Roman" pitchFamily="18" charset="0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dirty="0" smtClean="0"/>
              <a:t>So				      .  Note that	         is the </a:t>
            </a:r>
            <a:r>
              <a:rPr lang="en-US" sz="3200" i="1" dirty="0" err="1" smtClean="0"/>
              <a:t>p.d.f</a:t>
            </a:r>
            <a:r>
              <a:rPr lang="en-US" sz="3200" i="1" dirty="0" smtClean="0"/>
              <a:t>.</a:t>
            </a:r>
            <a:r>
              <a:rPr lang="en-US" sz="3200" dirty="0" smtClean="0"/>
              <a:t> of an exponential random variable with parameter 	 .  This area could be calculated using the </a:t>
            </a:r>
            <a:r>
              <a:rPr lang="en-US" sz="3200" i="1" dirty="0" err="1" smtClean="0"/>
              <a:t>c.d.f</a:t>
            </a:r>
            <a:r>
              <a:rPr lang="en-US" sz="3200" i="1" dirty="0" smtClean="0"/>
              <a:t>.</a:t>
            </a:r>
            <a:r>
              <a:rPr lang="en-US" sz="3200" dirty="0" smtClean="0"/>
              <a:t> function  		       </a:t>
            </a:r>
            <a:endParaRPr lang="en-US" sz="3200" kern="0" dirty="0" smtClean="0">
              <a:latin typeface="+mn-lt"/>
              <a:cs typeface="Times New Roman" pitchFamily="18" charset="0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295400" y="2209800"/>
          <a:ext cx="3200400" cy="808037"/>
        </p:xfrm>
        <a:graphic>
          <a:graphicData uri="http://schemas.openxmlformats.org/presentationml/2006/ole">
            <p:oleObj spid="_x0000_s25602" name="Equation" r:id="rId4" imgW="1409400" imgH="35532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6629400" y="2286000"/>
          <a:ext cx="990600" cy="568325"/>
        </p:xfrm>
        <a:graphic>
          <a:graphicData uri="http://schemas.openxmlformats.org/presentationml/2006/ole">
            <p:oleObj spid="_x0000_s25603" name="Equation" r:id="rId5" imgW="419040" imgH="24120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276600" y="3419475"/>
          <a:ext cx="685800" cy="390525"/>
        </p:xfrm>
        <a:graphic>
          <a:graphicData uri="http://schemas.openxmlformats.org/presentationml/2006/ole">
            <p:oleObj spid="_x0000_s25604" name="Equation" r:id="rId6" imgW="380880" imgH="17748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6477000" y="3840162"/>
          <a:ext cx="2133600" cy="503238"/>
        </p:xfrm>
        <a:graphic>
          <a:graphicData uri="http://schemas.openxmlformats.org/presentationml/2006/ole">
            <p:oleObj spid="_x0000_s25605" name="Equation" r:id="rId7" imgW="9144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                                       </a:t>
            </a:r>
            <a:r>
              <a:rPr lang="en-US" sz="2400" dirty="0" smtClean="0">
                <a:solidFill>
                  <a:schemeClr val="bg1"/>
                </a:solidFill>
              </a:rPr>
              <a:t>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Motivation</a:t>
            </a:r>
            <a:endParaRPr lang="en-US" sz="4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16764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3200" dirty="0" smtClean="0"/>
              <a:t>  Revenue as an area under </a:t>
            </a:r>
            <a:r>
              <a:rPr lang="en-US" sz="3200" i="1" dirty="0" smtClean="0"/>
              <a:t>Demand</a:t>
            </a:r>
            <a:r>
              <a:rPr lang="en-US" sz="3200" dirty="0" smtClean="0"/>
              <a:t> function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bg1"/>
                </a:solidFill>
              </a:rPr>
              <a:t>.</a:t>
            </a:r>
          </a:p>
          <a:p>
            <a:pPr>
              <a:buClr>
                <a:schemeClr val="tx1"/>
              </a:buClr>
              <a:buFontTx/>
              <a:buChar char="•"/>
            </a:pPr>
            <a:endParaRPr lang="en-US" sz="3200" dirty="0" smtClean="0"/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1905000" y="3457575"/>
            <a:ext cx="5029200" cy="2638425"/>
            <a:chOff x="1488" y="1792"/>
            <a:chExt cx="3456" cy="1959"/>
          </a:xfrm>
        </p:grpSpPr>
        <p:sp>
          <p:nvSpPr>
            <p:cNvPr id="12" name="AutoShape 13"/>
            <p:cNvSpPr>
              <a:spLocks noChangeArrowheads="1"/>
            </p:cNvSpPr>
            <p:nvPr/>
          </p:nvSpPr>
          <p:spPr bwMode="auto">
            <a:xfrm>
              <a:off x="1488" y="1872"/>
              <a:ext cx="3408" cy="187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762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3" name="Group 14"/>
            <p:cNvGrpSpPr>
              <a:grpSpLocks/>
            </p:cNvGrpSpPr>
            <p:nvPr/>
          </p:nvGrpSpPr>
          <p:grpSpPr bwMode="auto">
            <a:xfrm>
              <a:off x="1536" y="1792"/>
              <a:ext cx="3408" cy="1959"/>
              <a:chOff x="1776" y="1575"/>
              <a:chExt cx="3408" cy="1959"/>
            </a:xfrm>
          </p:grpSpPr>
          <p:grpSp>
            <p:nvGrpSpPr>
              <p:cNvPr id="14" name="Group 15"/>
              <p:cNvGrpSpPr>
                <a:grpSpLocks/>
              </p:cNvGrpSpPr>
              <p:nvPr/>
            </p:nvGrpSpPr>
            <p:grpSpPr bwMode="auto">
              <a:xfrm>
                <a:off x="1776" y="1575"/>
                <a:ext cx="3408" cy="1959"/>
                <a:chOff x="1776" y="1575"/>
                <a:chExt cx="3408" cy="1959"/>
              </a:xfrm>
            </p:grpSpPr>
            <p:grpSp>
              <p:nvGrpSpPr>
                <p:cNvPr id="16" name="Group 16"/>
                <p:cNvGrpSpPr>
                  <a:grpSpLocks/>
                </p:cNvGrpSpPr>
                <p:nvPr/>
              </p:nvGrpSpPr>
              <p:grpSpPr bwMode="auto">
                <a:xfrm>
                  <a:off x="1776" y="1575"/>
                  <a:ext cx="3408" cy="1959"/>
                  <a:chOff x="1776" y="1575"/>
                  <a:chExt cx="3408" cy="1959"/>
                </a:xfrm>
              </p:grpSpPr>
              <p:pic>
                <p:nvPicPr>
                  <p:cNvPr id="21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4"/>
                  <a:srcRect/>
                  <a:stretch>
                    <a:fillRect/>
                  </a:stretch>
                </p:blipFill>
                <p:spPr bwMode="auto">
                  <a:xfrm>
                    <a:off x="1886" y="1575"/>
                    <a:ext cx="3298" cy="1944"/>
                  </a:xfrm>
                  <a:prstGeom prst="rect">
                    <a:avLst/>
                  </a:prstGeom>
                  <a:noFill/>
                  <a:ln w="76200">
                    <a:noFill/>
                    <a:miter lim="800000"/>
                    <a:headEnd/>
                    <a:tailEnd/>
                  </a:ln>
                  <a:effectLst/>
                </p:spPr>
              </p:pic>
              <p:sp>
                <p:nvSpPr>
                  <p:cNvPr id="2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758" y="3136"/>
                    <a:ext cx="0" cy="14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74" y="3236"/>
                    <a:ext cx="214" cy="298"/>
                  </a:xfrm>
                  <a:prstGeom prst="rect">
                    <a:avLst/>
                  </a:prstGeom>
                  <a:noFill/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2000" i="1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q</a:t>
                    </a:r>
                    <a:endParaRPr lang="en-US" sz="20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76" y="2188"/>
                    <a:ext cx="456" cy="525"/>
                  </a:xfrm>
                  <a:prstGeom prst="rect">
                    <a:avLst/>
                  </a:prstGeom>
                  <a:noFill/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2000" i="1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D</a:t>
                    </a:r>
                    <a:r>
                      <a:rPr lang="en-US" sz="2000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(</a:t>
                    </a:r>
                    <a:r>
                      <a:rPr lang="en-US" sz="2000" i="1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q</a:t>
                    </a:r>
                    <a:r>
                      <a:rPr lang="en-US" sz="2000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)</a:t>
                    </a:r>
                  </a:p>
                </p:txBody>
              </p:sp>
              <p:sp>
                <p:nvSpPr>
                  <p:cNvPr id="25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16" y="1824"/>
                    <a:ext cx="1450" cy="524"/>
                  </a:xfrm>
                  <a:prstGeom prst="rect">
                    <a:avLst/>
                  </a:prstGeom>
                  <a:noFill/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2000" b="1" i="1" dirty="0">
                        <a:solidFill>
                          <a:srgbClr val="000000"/>
                        </a:solidFill>
                        <a:latin typeface="Times New Roman" pitchFamily="18" charset="0"/>
                      </a:rPr>
                      <a:t>  Demand    Function</a:t>
                    </a:r>
                    <a:endParaRPr lang="en-US" sz="2000" dirty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3248"/>
                    <a:ext cx="288" cy="160"/>
                  </a:xfrm>
                  <a:prstGeom prst="rect">
                    <a:avLst/>
                  </a:prstGeom>
                  <a:solidFill>
                    <a:srgbClr val="FFFFCC"/>
                  </a:solidFill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3064"/>
                    <a:ext cx="240" cy="160"/>
                  </a:xfrm>
                  <a:prstGeom prst="rect">
                    <a:avLst/>
                  </a:prstGeom>
                  <a:solidFill>
                    <a:srgbClr val="FFFFCC"/>
                  </a:solidFill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764" y="3075"/>
                    <a:ext cx="58" cy="58"/>
                  </a:xfrm>
                  <a:prstGeom prst="rect">
                    <a:avLst/>
                  </a:prstGeom>
                  <a:solidFill>
                    <a:srgbClr val="FFFFCC"/>
                  </a:solidFill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2316"/>
                    <a:ext cx="1451" cy="823"/>
                  </a:xfrm>
                  <a:prstGeom prst="rect">
                    <a:avLst/>
                  </a:prstGeom>
                  <a:solidFill>
                    <a:srgbClr val="008000"/>
                  </a:solidFill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Oval 2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724" y="2280"/>
                    <a:ext cx="69" cy="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76200">
                    <a:noFill/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01" y="2438"/>
                    <a:ext cx="746" cy="525"/>
                  </a:xfrm>
                  <a:prstGeom prst="rect">
                    <a:avLst/>
                  </a:prstGeom>
                  <a:noFill/>
                  <a:ln w="762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 eaLnBrk="0" hangingPunct="0"/>
                    <a:r>
                      <a:rPr lang="en-US" sz="1800" b="1" i="1">
                        <a:solidFill>
                          <a:srgbClr val="FFFFFF"/>
                        </a:solidFill>
                        <a:latin typeface="Times New Roman" pitchFamily="18" charset="0"/>
                      </a:rPr>
                      <a:t>Revenue</a:t>
                    </a:r>
                    <a:endParaRPr lang="en-US" sz="18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17" name="AutoShape 28"/>
                <p:cNvSpPr>
                  <a:spLocks/>
                </p:cNvSpPr>
                <p:nvPr/>
              </p:nvSpPr>
              <p:spPr bwMode="auto">
                <a:xfrm rot="5386819" flipV="1">
                  <a:off x="2988" y="2412"/>
                  <a:ext cx="71" cy="1345"/>
                </a:xfrm>
                <a:prstGeom prst="leftBrace">
                  <a:avLst>
                    <a:gd name="adj1" fmla="val 330900"/>
                    <a:gd name="adj2" fmla="val 50190"/>
                  </a:avLst>
                </a:prstGeom>
                <a:noFill/>
                <a:ln w="2540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926" y="2784"/>
                  <a:ext cx="213" cy="298"/>
                </a:xfrm>
                <a:prstGeom prst="rect">
                  <a:avLst/>
                </a:prstGeom>
                <a:noFill/>
                <a:ln w="7620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lang="en-US" sz="2000" i="1">
                      <a:solidFill>
                        <a:srgbClr val="FFFFFF"/>
                      </a:solidFill>
                      <a:latin typeface="Times New Roman" pitchFamily="18" charset="0"/>
                    </a:rPr>
                    <a:t>q</a:t>
                  </a:r>
                  <a:endParaRPr lang="en-US" sz="20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9" name="AutoShape 30"/>
                <p:cNvSpPr>
                  <a:spLocks/>
                </p:cNvSpPr>
                <p:nvPr/>
              </p:nvSpPr>
              <p:spPr bwMode="auto">
                <a:xfrm flipH="1">
                  <a:off x="2328" y="2336"/>
                  <a:ext cx="82" cy="768"/>
                </a:xfrm>
                <a:prstGeom prst="leftBrace">
                  <a:avLst>
                    <a:gd name="adj1" fmla="val 211165"/>
                    <a:gd name="adj2" fmla="val 50000"/>
                  </a:avLst>
                </a:prstGeom>
                <a:noFill/>
                <a:ln w="2540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364" y="2586"/>
                  <a:ext cx="456" cy="525"/>
                </a:xfrm>
                <a:prstGeom prst="rect">
                  <a:avLst/>
                </a:prstGeom>
                <a:noFill/>
                <a:ln w="7620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lang="en-US" sz="2000" i="1">
                      <a:solidFill>
                        <a:srgbClr val="FFFFFF"/>
                      </a:solidFill>
                      <a:latin typeface="Times New Roman" pitchFamily="18" charset="0"/>
                    </a:rPr>
                    <a:t>D</a:t>
                  </a:r>
                  <a:r>
                    <a:rPr lang="en-US" sz="2000">
                      <a:solidFill>
                        <a:srgbClr val="FFFFFF"/>
                      </a:solidFill>
                      <a:latin typeface="Times New Roman" pitchFamily="18" charset="0"/>
                    </a:rPr>
                    <a:t>(</a:t>
                  </a:r>
                  <a:r>
                    <a:rPr lang="en-US" sz="2000" i="1">
                      <a:solidFill>
                        <a:srgbClr val="FFFFFF"/>
                      </a:solidFill>
                      <a:latin typeface="Times New Roman" pitchFamily="18" charset="0"/>
                    </a:rPr>
                    <a:t>q</a:t>
                  </a:r>
                  <a:r>
                    <a:rPr lang="en-US" sz="2000">
                      <a:solidFill>
                        <a:srgbClr val="FFFFFF"/>
                      </a:solidFill>
                      <a:latin typeface="Times New Roman" pitchFamily="18" charset="0"/>
                    </a:rPr>
                    <a:t>)</a:t>
                  </a:r>
                  <a:endParaRPr lang="en-US" sz="20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15" name="Line 32"/>
              <p:cNvSpPr>
                <a:spLocks noChangeShapeType="1"/>
              </p:cNvSpPr>
              <p:nvPr/>
            </p:nvSpPr>
            <p:spPr bwMode="auto">
              <a:xfrm flipH="1">
                <a:off x="2208" y="2316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38200" y="2514600"/>
          <a:ext cx="2590800" cy="595313"/>
        </p:xfrm>
        <a:graphic>
          <a:graphicData uri="http://schemas.openxmlformats.org/presentationml/2006/ole">
            <p:oleObj spid="_x0000_s1026" name="Equation" r:id="rId5" imgW="9396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i="1" dirty="0" smtClean="0"/>
              <a:t>Integrating.xlsm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</a:t>
            </a:r>
            <a:r>
              <a:rPr kumimoji="0" lang="en-US" sz="320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lang="en-US" sz="3200" kern="0" dirty="0" smtClean="0">
                <a:latin typeface="+mn-lt"/>
              </a:rPr>
              <a:t>  </a:t>
            </a:r>
            <a:r>
              <a:rPr kumimoji="0" lang="en-US" sz="3200" i="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(Continued)</a:t>
            </a:r>
            <a:endParaRPr kumimoji="0" lang="en-US" sz="3200" b="1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762000" y="2743200"/>
          <a:ext cx="7351608" cy="2286000"/>
        </p:xfrm>
        <a:graphic>
          <a:graphicData uri="http://schemas.openxmlformats.org/presentationml/2006/ole">
            <p:oleObj spid="_x0000_s26626" name="Equation" r:id="rId4" imgW="28573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Signed Area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Values from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Midpoint Sums.xlsm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be positive, negative, or</a:t>
            </a:r>
            <a:r>
              <a:rPr kumimoji="0" lang="en-US" sz="32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zero.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Values from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Integrating.xlsm 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can be positive, negative, or zero.</a:t>
            </a: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Suppose a demand function was found to be: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Determine the consumer surplus at a quantity of 400 units produced and sold.</a:t>
            </a: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447800" y="2286000"/>
          <a:ext cx="5562600" cy="506413"/>
        </p:xfrm>
        <a:graphic>
          <a:graphicData uri="http://schemas.openxmlformats.org/presentationml/2006/ole">
            <p:oleObj spid="_x0000_s27650" name="Equation" r:id="rId4" imgW="2514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(Continued)</a:t>
            </a:r>
            <a:endParaRPr kumimoji="0" lang="en-US" sz="3200" b="0" i="0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pic>
        <p:nvPicPr>
          <p:cNvPr id="11" name="Picture 5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2438400"/>
            <a:ext cx="5715000" cy="3314700"/>
          </a:xfrm>
          <a:prstGeom prst="rect">
            <a:avLst/>
          </a:prstGeom>
          <a:noFill/>
          <a:ln/>
        </p:spPr>
      </p:pic>
      <p:sp>
        <p:nvSpPr>
          <p:cNvPr id="12" name="Line 8"/>
          <p:cNvSpPr>
            <a:spLocks noChangeShapeType="1"/>
          </p:cNvSpPr>
          <p:nvPr/>
        </p:nvSpPr>
        <p:spPr bwMode="auto">
          <a:xfrm flipH="1" flipV="1">
            <a:off x="6096000" y="3048000"/>
            <a:ext cx="4572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0" y="34290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Total Revenue at 400 units produced and sold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</a:t>
            </a:r>
            <a:r>
              <a:rPr kumimoji="0" lang="en-US" sz="3200" b="1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(Continued)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pic>
        <p:nvPicPr>
          <p:cNvPr id="13" name="Picture 1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33400" y="2362200"/>
            <a:ext cx="5943600" cy="356235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(Continued)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800" kern="0" dirty="0" smtClean="0">
                <a:latin typeface="+mn-lt"/>
                <a:cs typeface="Times New Roman" pitchFamily="18" charset="0"/>
              </a:rPr>
              <a:t>Calculate Revenue at 400 units: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143000" y="3429000"/>
          <a:ext cx="3330526" cy="2286000"/>
        </p:xfrm>
        <a:graphic>
          <a:graphicData uri="http://schemas.openxmlformats.org/presentationml/2006/ole">
            <p:oleObj spid="_x0000_s28674" name="Equation" r:id="rId4" imgW="129528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(Continued)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Take total revenue possible and subtract revenue at 400 units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r>
              <a:rPr lang="en-US" sz="3200" kern="0" dirty="0" smtClean="0">
                <a:latin typeface="+mn-lt"/>
                <a:cs typeface="Times New Roman" pitchFamily="18" charset="0"/>
              </a:rPr>
              <a:t>	$107,508.80 - $83,569.60 = $23,939.20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3200" kern="0" noProof="0" dirty="0" smtClean="0">
                <a:latin typeface="+mn-lt"/>
                <a:cs typeface="Times New Roman" pitchFamily="18" charset="0"/>
              </a:rPr>
              <a:t>So the consumer surplus is $23,939.20</a:t>
            </a:r>
            <a:endParaRPr kumimoji="0" lang="en-US" sz="3200" b="0" i="0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Consumer Surplus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 for consumer surplus: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676400" y="2551112"/>
          <a:ext cx="4822176" cy="1335088"/>
        </p:xfrm>
        <a:graphic>
          <a:graphicData uri="http://schemas.openxmlformats.org/presentationml/2006/ole">
            <p:oleObj spid="_x0000_s29698" name="Equation" r:id="rId4" imgW="12826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Integration Application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Income Stream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3200" kern="0" dirty="0" smtClean="0">
                <a:latin typeface="+mn-lt"/>
              </a:rPr>
              <a:t>revenue enters as a stream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kumimoji="0" lang="en-US" sz="3200" b="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take integral of income stream to get total revenue/income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3600" dirty="0" smtClean="0"/>
              <a:t>Fundamental Theorem of Calculus</a:t>
            </a:r>
            <a:endParaRPr lang="en-US" sz="36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1962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derivative of		     with respect to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is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applies to </a:t>
            </a:r>
            <a:r>
              <a:rPr kumimoji="0" lang="en-US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p.d.f.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’s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c.d.f.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’s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162050" y="4191000"/>
          <a:ext cx="4248150" cy="838200"/>
        </p:xfrm>
        <a:graphic>
          <a:graphicData uri="http://schemas.openxmlformats.org/presentationml/2006/ole">
            <p:oleObj spid="_x0000_s30722" name="Equation" r:id="rId4" imgW="1803240" imgH="355320" progId="Equation.3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752850" y="2120900"/>
          <a:ext cx="1654175" cy="842963"/>
        </p:xfrm>
        <a:graphic>
          <a:graphicData uri="http://schemas.openxmlformats.org/presentationml/2006/ole">
            <p:oleObj spid="_x0000_s30723" name="Equation" r:id="rId5" imgW="698400" imgH="355320" progId="Equation.3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1162050" y="2743200"/>
          <a:ext cx="782638" cy="511175"/>
        </p:xfrm>
        <a:graphic>
          <a:graphicData uri="http://schemas.openxmlformats.org/presentationml/2006/ole">
            <p:oleObj spid="_x0000_s30724" name="Equation" r:id="rId6" imgW="330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Total Revenue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Total possible revenue is the revenue gained by charging the max price per customer</a:t>
            </a:r>
            <a:endParaRPr kumimoji="0" lang="en-US" sz="3200" b="0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1524000" y="3267670"/>
            <a:ext cx="5486400" cy="3056930"/>
            <a:chOff x="1248" y="1594"/>
            <a:chExt cx="3696" cy="2054"/>
          </a:xfrm>
        </p:grpSpPr>
        <p:grpSp>
          <p:nvGrpSpPr>
            <p:cNvPr id="13" name="Group 5"/>
            <p:cNvGrpSpPr>
              <a:grpSpLocks/>
            </p:cNvGrpSpPr>
            <p:nvPr/>
          </p:nvGrpSpPr>
          <p:grpSpPr bwMode="auto">
            <a:xfrm>
              <a:off x="1248" y="1594"/>
              <a:ext cx="3696" cy="2054"/>
              <a:chOff x="1248" y="538"/>
              <a:chExt cx="3696" cy="2054"/>
            </a:xfrm>
          </p:grpSpPr>
          <p:grpSp>
            <p:nvGrpSpPr>
              <p:cNvPr id="15" name="Group 6"/>
              <p:cNvGrpSpPr>
                <a:grpSpLocks/>
              </p:cNvGrpSpPr>
              <p:nvPr/>
            </p:nvGrpSpPr>
            <p:grpSpPr bwMode="auto">
              <a:xfrm>
                <a:off x="1248" y="538"/>
                <a:ext cx="3696" cy="2054"/>
                <a:chOff x="1248" y="538"/>
                <a:chExt cx="3696" cy="2054"/>
              </a:xfrm>
            </p:grpSpPr>
            <p:pic>
              <p:nvPicPr>
                <p:cNvPr id="17" name="Picture 7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t="6667" b="11111"/>
                <a:stretch>
                  <a:fillRect/>
                </a:stretch>
              </p:blipFill>
              <p:spPr bwMode="auto">
                <a:xfrm>
                  <a:off x="1248" y="538"/>
                  <a:ext cx="3696" cy="1894"/>
                </a:xfrm>
                <a:prstGeom prst="rect">
                  <a:avLst/>
                </a:prstGeom>
                <a:solidFill>
                  <a:schemeClr val="bg1"/>
                </a:solidFill>
                <a:ln w="76200">
                  <a:noFill/>
                  <a:miter lim="800000"/>
                  <a:headEnd/>
                  <a:tailEnd/>
                </a:ln>
                <a:effectLst/>
              </p:spPr>
            </p:pic>
            <p:sp>
              <p:nvSpPr>
                <p:cNvPr id="18" name="Rectangle 8"/>
                <p:cNvSpPr>
                  <a:spLocks noChangeArrowheads="1"/>
                </p:cNvSpPr>
                <p:nvPr/>
              </p:nvSpPr>
              <p:spPr bwMode="auto">
                <a:xfrm>
                  <a:off x="1632" y="2352"/>
                  <a:ext cx="240" cy="240"/>
                </a:xfrm>
                <a:prstGeom prst="rect">
                  <a:avLst/>
                </a:prstGeom>
                <a:solidFill>
                  <a:schemeClr val="bg1"/>
                </a:solidFill>
                <a:ln w="7620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Rectangle 9"/>
                <p:cNvSpPr>
                  <a:spLocks noChangeArrowheads="1"/>
                </p:cNvSpPr>
                <p:nvPr/>
              </p:nvSpPr>
              <p:spPr bwMode="auto">
                <a:xfrm>
                  <a:off x="1336" y="2112"/>
                  <a:ext cx="296" cy="240"/>
                </a:xfrm>
                <a:prstGeom prst="rect">
                  <a:avLst/>
                </a:prstGeom>
                <a:solidFill>
                  <a:schemeClr val="bg1"/>
                </a:solidFill>
                <a:ln w="7620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" name="Text Box 10"/>
              <p:cNvSpPr txBox="1">
                <a:spLocks noChangeArrowheads="1"/>
              </p:cNvSpPr>
              <p:nvPr/>
            </p:nvSpPr>
            <p:spPr bwMode="auto">
              <a:xfrm>
                <a:off x="2787" y="761"/>
                <a:ext cx="1421" cy="266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i="1">
                    <a:latin typeface="Times New Roman" pitchFamily="18" charset="0"/>
                  </a:rPr>
                  <a:t>Demand Function</a:t>
                </a:r>
                <a:endParaRPr lang="en-US" sz="2000">
                  <a:latin typeface="Times New Roman" pitchFamily="18" charset="0"/>
                </a:endParaRPr>
              </a:p>
            </p:txBody>
          </p:sp>
        </p:grp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981" y="2386"/>
              <a:ext cx="1115" cy="472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b="1" i="1">
                  <a:latin typeface="Times New Roman" pitchFamily="18" charset="0"/>
                </a:rPr>
                <a:t>Total Possible</a:t>
              </a:r>
            </a:p>
            <a:p>
              <a:pPr algn="ctr"/>
              <a:r>
                <a:rPr lang="en-US" sz="2000" b="1" i="1">
                  <a:latin typeface="Times New Roman" pitchFamily="18" charset="0"/>
                </a:rPr>
                <a:t>Revenue</a:t>
              </a:r>
              <a:endParaRPr lang="en-US" sz="20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Project  (What to do)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the consumer surplus to answer Question #5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Use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Integrating.xlsm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(watch units)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lang="en-US" sz="3200" i="0" kern="0" dirty="0" smtClean="0">
              <a:latin typeface="+mn-lt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endParaRPr lang="en-US" sz="3200" u="sng" kern="0" dirty="0" smtClean="0">
              <a:latin typeface="+mn-lt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/>
              <a:defRPr/>
            </a:pPr>
            <a:r>
              <a:rPr lang="en-US" sz="3200" kern="0" noProof="0" dirty="0" smtClean="0">
                <a:latin typeface="+mn-lt"/>
                <a:cs typeface="Times New Roman" pitchFamily="18" charset="0"/>
              </a:rPr>
              <a:t>= 459.99 - 360.86 = $99.13 million</a:t>
            </a:r>
            <a:endParaRPr kumimoji="0" lang="en-US" sz="3200" b="0" i="0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52400" y="3581400"/>
          <a:ext cx="8763000" cy="689681"/>
        </p:xfrm>
        <a:graphic>
          <a:graphicData uri="http://schemas.openxmlformats.org/presentationml/2006/ole">
            <p:oleObj spid="_x0000_s31746" name="Equation" r:id="rId4" imgW="45208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34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/>
              <a:t>Revenue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Consumer surplus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revenue lost by charging less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Producer surplus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– revenue lost by charging more (i.e. “</a:t>
            </a:r>
            <a:r>
              <a:rPr lang="en-US" sz="2800" kern="0" dirty="0" smtClean="0">
                <a:latin typeface="+mn-lt"/>
              </a:rPr>
              <a:t>n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ot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sold” revenue)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1608137" y="3076575"/>
            <a:ext cx="5707063" cy="3400425"/>
            <a:chOff x="1046" y="1728"/>
            <a:chExt cx="3762" cy="2169"/>
          </a:xfrm>
        </p:grpSpPr>
        <p:grpSp>
          <p:nvGrpSpPr>
            <p:cNvPr id="12" name="Group 5"/>
            <p:cNvGrpSpPr>
              <a:grpSpLocks/>
            </p:cNvGrpSpPr>
            <p:nvPr/>
          </p:nvGrpSpPr>
          <p:grpSpPr bwMode="auto">
            <a:xfrm>
              <a:off x="1496" y="1728"/>
              <a:ext cx="3312" cy="2016"/>
              <a:chOff x="1496" y="1728"/>
              <a:chExt cx="3312" cy="2016"/>
            </a:xfrm>
          </p:grpSpPr>
          <p:pic>
            <p:nvPicPr>
              <p:cNvPr id="20" name="Picture 6"/>
              <p:cNvPicPr>
                <a:picLocks noChangeAspect="1" noChangeArrowheads="1"/>
              </p:cNvPicPr>
              <p:nvPr/>
            </p:nvPicPr>
            <p:blipFill>
              <a:blip r:embed="rId3"/>
              <a:srcRect l="10168" b="14812"/>
              <a:stretch>
                <a:fillRect/>
              </a:stretch>
            </p:blipFill>
            <p:spPr bwMode="auto">
              <a:xfrm>
                <a:off x="1496" y="1728"/>
                <a:ext cx="3312" cy="2016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21" name="Line 7"/>
              <p:cNvSpPr>
                <a:spLocks noChangeShapeType="1"/>
              </p:cNvSpPr>
              <p:nvPr/>
            </p:nvSpPr>
            <p:spPr bwMode="auto">
              <a:xfrm>
                <a:off x="3206" y="2632"/>
                <a:ext cx="0" cy="10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Line 8"/>
              <p:cNvSpPr>
                <a:spLocks noChangeShapeType="1"/>
              </p:cNvSpPr>
              <p:nvPr/>
            </p:nvSpPr>
            <p:spPr bwMode="auto">
              <a:xfrm flipH="1">
                <a:off x="1496" y="2632"/>
                <a:ext cx="171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3105" y="3644"/>
              <a:ext cx="206" cy="25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>
                  <a:latin typeface="Times New Roman" pitchFamily="18" charset="0"/>
                </a:rPr>
                <a:t>q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1046" y="2497"/>
              <a:ext cx="438" cy="25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>
                  <a:latin typeface="Times New Roman" pitchFamily="18" charset="0"/>
                </a:rPr>
                <a:t>D</a:t>
              </a:r>
              <a:r>
                <a:rPr lang="en-US" sz="2000">
                  <a:latin typeface="Times New Roman" pitchFamily="18" charset="0"/>
                </a:rPr>
                <a:t>(</a:t>
              </a:r>
              <a:r>
                <a:rPr lang="en-US" sz="2000" i="1">
                  <a:latin typeface="Times New Roman" pitchFamily="18" charset="0"/>
                </a:rPr>
                <a:t>q</a:t>
              </a:r>
              <a:r>
                <a:rPr lang="en-US" sz="200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1987" y="2925"/>
              <a:ext cx="717" cy="25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solidFill>
                    <a:schemeClr val="bg1"/>
                  </a:solidFill>
                  <a:latin typeface="Times New Roman" pitchFamily="18" charset="0"/>
                </a:rPr>
                <a:t>Revenue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1575" y="2155"/>
              <a:ext cx="837" cy="448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b="1" i="1">
                  <a:solidFill>
                    <a:schemeClr val="bg1"/>
                  </a:solidFill>
                  <a:latin typeface="Times New Roman" pitchFamily="18" charset="0"/>
                </a:rPr>
                <a:t>Consumer</a:t>
              </a:r>
            </a:p>
            <a:p>
              <a:pPr algn="ctr"/>
              <a:r>
                <a:rPr lang="en-US" sz="2000" b="1" i="1">
                  <a:solidFill>
                    <a:schemeClr val="bg1"/>
                  </a:solidFill>
                  <a:latin typeface="Times New Roman" pitchFamily="18" charset="0"/>
                </a:rPr>
                <a:t>Surplus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34" y="3021"/>
              <a:ext cx="428" cy="448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b="1" i="1">
                  <a:solidFill>
                    <a:schemeClr val="bg1"/>
                  </a:solidFill>
                  <a:latin typeface="Times New Roman" pitchFamily="18" charset="0"/>
                </a:rPr>
                <a:t>Not</a:t>
              </a:r>
            </a:p>
            <a:p>
              <a:pPr algn="ctr"/>
              <a:r>
                <a:rPr lang="en-US" sz="2000" b="1" i="1">
                  <a:solidFill>
                    <a:schemeClr val="bg1"/>
                  </a:solidFill>
                  <a:latin typeface="Times New Roman" pitchFamily="18" charset="0"/>
                </a:rPr>
                <a:t>Sold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681" y="2108"/>
              <a:ext cx="1390" cy="25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Times New Roman" pitchFamily="18" charset="0"/>
                </a:rPr>
                <a:t>Demand Function</a:t>
              </a:r>
              <a:endParaRPr lang="en-US" sz="20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                                        </a:t>
            </a:r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8600" y="7620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/>
              <a:t>Approx. area under curve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Counting rectangles (by hand)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3200" kern="0" dirty="0" smtClean="0">
                <a:latin typeface="+mn-lt"/>
                <a:cs typeface="Times New Roman" pitchFamily="18" charset="0"/>
              </a:rPr>
              <a:t>Using midpoint sums (by hand)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Using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Midpoint Sums.xlsm 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(using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Excel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3200" i="0" kern="0" dirty="0" smtClean="0">
                <a:latin typeface="+mn-lt"/>
                <a:cs typeface="Times New Roman" pitchFamily="18" charset="0"/>
              </a:rPr>
              <a:t>Using </a:t>
            </a:r>
            <a:r>
              <a:rPr lang="en-US" sz="3200" i="1" kern="0" dirty="0" smtClean="0">
                <a:latin typeface="+mn-lt"/>
                <a:cs typeface="Times New Roman" pitchFamily="18" charset="0"/>
              </a:rPr>
              <a:t>Integrating.xlsm </a:t>
            </a:r>
            <a:r>
              <a:rPr lang="en-US" sz="3200" kern="0" dirty="0" smtClean="0">
                <a:latin typeface="+mn-lt"/>
                <a:cs typeface="Times New Roman" pitchFamily="18" charset="0"/>
              </a:rPr>
              <a:t>(using </a:t>
            </a:r>
            <a:r>
              <a:rPr lang="en-US" sz="3200" i="1" kern="0" dirty="0" smtClean="0">
                <a:latin typeface="+mn-lt"/>
                <a:cs typeface="Times New Roman" pitchFamily="18" charset="0"/>
              </a:rPr>
              <a:t>Excel</a:t>
            </a:r>
            <a:r>
              <a:rPr lang="en-US" sz="3200" kern="0" dirty="0" smtClean="0">
                <a:latin typeface="+mn-lt"/>
                <a:cs typeface="Times New Roman" pitchFamily="18" charset="0"/>
              </a:rPr>
              <a:t>)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 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0" y="1600200"/>
            <a:ext cx="5105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smtClean="0"/>
              <a:t>Counting Rectangles</a:t>
            </a:r>
            <a:endParaRPr lang="en-US" sz="4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1962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</a:t>
            </a: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			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Approx. 9 rectangles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					Each rectangle is 0.25 						square units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					Total area is approx. 						2.25 square units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2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2667000"/>
            <a:ext cx="5365042" cy="31242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800" dirty="0"/>
              <a:t> </a:t>
            </a:r>
            <a:r>
              <a:rPr lang="en-US" sz="3800" dirty="0" smtClean="0"/>
              <a:t>Midpoint Sums</a:t>
            </a:r>
            <a:endParaRPr lang="en-US" sz="3800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590800" y="3429000"/>
          <a:ext cx="3983523" cy="1676400"/>
        </p:xfrm>
        <a:graphic>
          <a:graphicData uri="http://schemas.openxmlformats.org/presentationml/2006/ole">
            <p:oleObj spid="_x0000_s17410" name="Equation" r:id="rId4" imgW="1600200" imgH="672840" progId="Equation.3">
              <p:embed/>
            </p:oleObj>
          </a:graphicData>
        </a:graphic>
      </p:graphicFrame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1962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Notation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Meaning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76600" y="1828799"/>
          <a:ext cx="1905000" cy="591705"/>
        </p:xfrm>
        <a:graphic>
          <a:graphicData uri="http://schemas.openxmlformats.org/presentationml/2006/ole">
            <p:oleObj spid="_x0000_s17411" name="Equation" r:id="rId5" imgW="736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Midpoint Sums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66738" y="1752600"/>
            <a:ext cx="81962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Process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Find endpoints of each subinterval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Find midpoint of each subinterval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362200" y="2743200"/>
          <a:ext cx="2590800" cy="485775"/>
        </p:xfrm>
        <a:graphic>
          <a:graphicData uri="http://schemas.openxmlformats.org/presentationml/2006/ole">
            <p:oleObj spid="_x0000_s18434" name="Equation" r:id="rId4" imgW="1218960" imgH="22860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362200" y="3962400"/>
          <a:ext cx="2332038" cy="471488"/>
        </p:xfrm>
        <a:graphic>
          <a:graphicData uri="http://schemas.openxmlformats.org/presentationml/2006/ole">
            <p:oleObj spid="_x0000_s18435" name="Equation" r:id="rId5" imgW="11300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 smtClean="0">
                <a:solidFill>
                  <a:schemeClr val="bg1"/>
                </a:solidFill>
              </a:rPr>
              <a:t> Integration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Midpoint Sums</a:t>
            </a:r>
            <a:endParaRPr lang="en-US" sz="4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dirty="0" smtClean="0"/>
              <a:t>Process (continued)</a:t>
            </a:r>
          </a:p>
          <a:p>
            <a:pPr>
              <a:buClr>
                <a:srgbClr val="A50021"/>
              </a:buClr>
            </a:pPr>
            <a:r>
              <a:rPr lang="en-US" sz="2800" dirty="0" smtClean="0"/>
              <a:t>	Find function value at each midpoint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Clr>
                <a:srgbClr val="A50021"/>
              </a:buClr>
            </a:pPr>
            <a:r>
              <a:rPr lang="en-US" sz="2800" dirty="0" smtClean="0"/>
              <a:t>	Multiply each 	    by 	    and add them all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Clr>
                <a:srgbClr val="A50021"/>
              </a:buClr>
            </a:pPr>
            <a:r>
              <a:rPr lang="en-US" sz="2800" dirty="0" smtClean="0"/>
              <a:t>	</a:t>
            </a:r>
          </a:p>
          <a:p>
            <a:pPr>
              <a:buClr>
                <a:srgbClr val="A50021"/>
              </a:buClr>
            </a:pPr>
            <a:r>
              <a:rPr lang="en-US" sz="2800" dirty="0" smtClean="0"/>
              <a:t>	This sum is equal to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Times New Roman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209800" y="2667000"/>
          <a:ext cx="4114800" cy="484188"/>
        </p:xfrm>
        <a:graphic>
          <a:graphicData uri="http://schemas.openxmlformats.org/presentationml/2006/ole">
            <p:oleObj spid="_x0000_s19458" name="Equation" r:id="rId4" imgW="1942920" imgH="228600" progId="Equation.3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429000" y="3490912"/>
          <a:ext cx="838200" cy="547688"/>
        </p:xfrm>
        <a:graphic>
          <a:graphicData uri="http://schemas.openxmlformats.org/presentationml/2006/ole">
            <p:oleObj spid="_x0000_s19459" name="Equation" r:id="rId5" imgW="406080" imgH="22860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800600" y="3505200"/>
          <a:ext cx="533400" cy="439737"/>
        </p:xfrm>
        <a:graphic>
          <a:graphicData uri="http://schemas.openxmlformats.org/presentationml/2006/ole">
            <p:oleObj spid="_x0000_s19460" name="Equation" r:id="rId6" imgW="215640" imgH="17748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752600" y="4038600"/>
          <a:ext cx="6562725" cy="484188"/>
        </p:xfrm>
        <a:graphic>
          <a:graphicData uri="http://schemas.openxmlformats.org/presentationml/2006/ole">
            <p:oleObj spid="_x0000_s19461" name="Equation" r:id="rId7" imgW="3098520" imgH="2286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343400" y="4724400"/>
          <a:ext cx="1600200" cy="509588"/>
        </p:xfrm>
        <a:graphic>
          <a:graphicData uri="http://schemas.openxmlformats.org/presentationml/2006/ole">
            <p:oleObj spid="_x0000_s19462" name="Equation" r:id="rId8" imgW="736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562</Words>
  <Application>Microsoft Office PowerPoint</Application>
  <PresentationFormat>On-screen Show (4:3)</PresentationFormat>
  <Paragraphs>212</Paragraphs>
  <Slides>30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Default Design</vt:lpstr>
      <vt:lpstr>Equation</vt:lpstr>
      <vt:lpstr>Integration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The 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Cheryl Lacotta</dc:creator>
  <cp:lastModifiedBy>barrett</cp:lastModifiedBy>
  <cp:revision>31</cp:revision>
  <dcterms:created xsi:type="dcterms:W3CDTF">2006-06-24T02:35:21Z</dcterms:created>
  <dcterms:modified xsi:type="dcterms:W3CDTF">2009-09-23T20:00:05Z</dcterms:modified>
</cp:coreProperties>
</file>