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16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7" r:id="rId11"/>
    <p:sldId id="266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4F4F4"/>
    <a:srgbClr val="FF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71" d="100"/>
          <a:sy n="71" d="100"/>
        </p:scale>
        <p:origin x="-86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7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5BC7E889-8E0F-4B26-8F55-F013565CB5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75A44A4-B1BD-4518-89B8-3481095EA0AA}" type="slidenum">
              <a:rPr lang="en-US"/>
              <a:pPr/>
              <a:t>1</a:t>
            </a:fld>
            <a:endParaRPr lang="en-US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E4F742A-E5C6-4B45-98BB-66A3C552E152}" type="slidenum">
              <a:rPr lang="en-US"/>
              <a:pPr/>
              <a:t>10</a:t>
            </a:fld>
            <a:endParaRPr lang="en-US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C206EE3-37F0-41ED-B39D-CF60EFA24942}" type="slidenum">
              <a:rPr lang="en-US"/>
              <a:pPr/>
              <a:t>11</a:t>
            </a:fld>
            <a:endParaRPr lang="en-US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08BE13-402E-4CD5-9585-55B2AF19E357}" type="slidenum">
              <a:rPr lang="en-US"/>
              <a:pPr/>
              <a:t>12</a:t>
            </a:fld>
            <a:endParaRPr lang="en-US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A5B3248-1756-4921-8C14-499920E4B53D}" type="slidenum">
              <a:rPr lang="en-US"/>
              <a:pPr/>
              <a:t>13</a:t>
            </a:fld>
            <a:endParaRPr lang="en-US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071A7D1-6AD0-49E7-9AB1-0511C3DC951F}" type="slidenum">
              <a:rPr lang="en-US"/>
              <a:pPr/>
              <a:t>14</a:t>
            </a:fld>
            <a:endParaRPr lang="en-US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E997A5F-CE44-46D9-861D-97EA16396C35}" type="slidenum">
              <a:rPr lang="en-US"/>
              <a:pPr/>
              <a:t>2</a:t>
            </a:fld>
            <a:endParaRPr lang="en-US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4B08028-26B7-4778-B7C7-A35FD2333549}" type="slidenum">
              <a:rPr lang="en-US"/>
              <a:pPr/>
              <a:t>3</a:t>
            </a:fld>
            <a:endParaRPr lang="en-US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70C69AC-36CD-4A6E-9961-A8B535289385}" type="slidenum">
              <a:rPr lang="en-US"/>
              <a:pPr/>
              <a:t>4</a:t>
            </a:fld>
            <a:endParaRPr lang="en-US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A39A31F-63F0-468C-9ADD-E725650E4C08}" type="slidenum">
              <a:rPr lang="en-US"/>
              <a:pPr/>
              <a:t>5</a:t>
            </a:fld>
            <a:endParaRPr lang="en-US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0BEC867-6E3D-41AA-9ADC-4EFDEC9A99A4}" type="slidenum">
              <a:rPr lang="en-US"/>
              <a:pPr/>
              <a:t>6</a:t>
            </a:fld>
            <a:endParaRPr lang="en-US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7FFDFD4-01DD-42ED-B50D-D674F6BFC5F2}" type="slidenum">
              <a:rPr lang="en-US"/>
              <a:pPr/>
              <a:t>7</a:t>
            </a:fld>
            <a:endParaRPr lang="en-US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7F0AEB1-17A8-46F4-A233-E90383EB12F6}" type="slidenum">
              <a:rPr lang="en-US"/>
              <a:pPr/>
              <a:t>8</a:t>
            </a:fld>
            <a:endParaRPr lang="en-US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3FDF360-C907-4DD4-9C3C-B2850CDA79CD}" type="slidenum">
              <a:rPr lang="en-US"/>
              <a:pPr/>
              <a:t>9</a:t>
            </a:fld>
            <a:endParaRPr lang="en-US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/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/>
            <a:ahLst/>
            <a:cxnLst>
              <a:cxn ang="0">
                <a:pos x="2822" y="0"/>
              </a:cxn>
              <a:cxn ang="0">
                <a:pos x="0" y="975"/>
              </a:cxn>
              <a:cxn ang="0">
                <a:pos x="2169" y="3619"/>
              </a:cxn>
              <a:cxn ang="0">
                <a:pos x="3985" y="1125"/>
              </a:cxn>
              <a:cxn ang="0">
                <a:pos x="2822" y="0"/>
              </a:cxn>
              <a:cxn ang="0">
                <a:pos x="2822" y="0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6" name="Freeform 9"/>
            <p:cNvSpPr>
              <a:spLocks/>
            </p:cNvSpPr>
            <p:nvPr/>
          </p:nvSpPr>
          <p:spPr bwMode="auto">
            <a:xfrm>
              <a:off x="177" y="177"/>
              <a:ext cx="2250" cy="1017"/>
            </a:xfrm>
            <a:custGeom>
              <a:avLst/>
              <a:gdLst/>
              <a:ahLst/>
              <a:cxnLst>
                <a:cxn ang="0">
                  <a:pos x="794" y="395"/>
                </a:cxn>
                <a:cxn ang="0">
                  <a:pos x="710" y="318"/>
                </a:cxn>
                <a:cxn ang="0">
                  <a:pos x="556" y="210"/>
                </a:cxn>
                <a:cxn ang="0">
                  <a:pos x="71" y="0"/>
                </a:cxn>
                <a:cxn ang="0">
                  <a:pos x="23" y="20"/>
                </a:cxn>
                <a:cxn ang="0">
                  <a:pos x="0" y="83"/>
                </a:cxn>
                <a:cxn ang="0">
                  <a:pos x="28" y="155"/>
                </a:cxn>
                <a:cxn ang="0">
                  <a:pos x="570" y="409"/>
                </a:cxn>
                <a:cxn ang="0">
                  <a:pos x="689" y="393"/>
                </a:cxn>
                <a:cxn ang="0">
                  <a:pos x="785" y="414"/>
                </a:cxn>
                <a:cxn ang="0">
                  <a:pos x="794" y="395"/>
                </a:cxn>
                <a:cxn ang="0">
                  <a:pos x="794" y="395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10"/>
            <p:cNvSpPr>
              <a:spLocks/>
            </p:cNvSpPr>
            <p:nvPr/>
          </p:nvSpPr>
          <p:spPr bwMode="auto">
            <a:xfrm>
              <a:off x="166" y="261"/>
              <a:ext cx="2244" cy="1007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11"/>
            <p:cNvSpPr>
              <a:spLocks/>
            </p:cNvSpPr>
            <p:nvPr/>
          </p:nvSpPr>
          <p:spPr bwMode="auto">
            <a:xfrm>
              <a:off x="474" y="344"/>
              <a:ext cx="1488" cy="919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9" name="Group 12"/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10" name="Freeform 13"/>
              <p:cNvSpPr>
                <a:spLocks/>
              </p:cNvSpPr>
              <p:nvPr/>
            </p:nvSpPr>
            <p:spPr bwMode="auto">
              <a:xfrm>
                <a:off x="2005" y="934"/>
                <a:ext cx="212" cy="214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40" y="66"/>
                  </a:cxn>
                  <a:cxn ang="0">
                    <a:pos x="0" y="173"/>
                  </a:cxn>
                  <a:cxn ang="0">
                    <a:pos x="80" y="160"/>
                  </a:cxn>
                  <a:cxn ang="0">
                    <a:pos x="103" y="84"/>
                  </a:cxn>
                  <a:cxn ang="0">
                    <a:pos x="150" y="27"/>
                  </a:cxn>
                  <a:cxn ang="0">
                    <a:pos x="110" y="0"/>
                  </a:cxn>
                  <a:cxn ang="0">
                    <a:pos x="110" y="0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Freeform 14"/>
              <p:cNvSpPr>
                <a:spLocks/>
              </p:cNvSpPr>
              <p:nvPr/>
            </p:nvSpPr>
            <p:spPr bwMode="auto">
              <a:xfrm>
                <a:off x="123" y="148"/>
                <a:ext cx="2386" cy="1081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63" y="52"/>
                  </a:cxn>
                  <a:cxn ang="0">
                    <a:pos x="0" y="208"/>
                  </a:cxn>
                  <a:cxn ang="0">
                    <a:pos x="67" y="358"/>
                  </a:cxn>
                  <a:cxn ang="0">
                    <a:pos x="1182" y="867"/>
                  </a:cxn>
                  <a:cxn ang="0">
                    <a:pos x="1422" y="835"/>
                  </a:cxn>
                  <a:cxn ang="0">
                    <a:pos x="1616" y="880"/>
                  </a:cxn>
                  <a:cxn ang="0">
                    <a:pos x="1684" y="808"/>
                  </a:cxn>
                  <a:cxn ang="0">
                    <a:pos x="1502" y="664"/>
                  </a:cxn>
                  <a:cxn ang="0">
                    <a:pos x="1428" y="512"/>
                  </a:cxn>
                  <a:cxn ang="0">
                    <a:pos x="1369" y="527"/>
                  </a:cxn>
                  <a:cxn ang="0">
                    <a:pos x="1439" y="664"/>
                  </a:cxn>
                  <a:cxn ang="0">
                    <a:pos x="1578" y="810"/>
                  </a:cxn>
                  <a:cxn ang="0">
                    <a:pos x="1413" y="787"/>
                  </a:cxn>
                  <a:cxn ang="0">
                    <a:pos x="1219" y="814"/>
                  </a:cxn>
                  <a:cxn ang="0">
                    <a:pos x="1255" y="650"/>
                  </a:cxn>
                  <a:cxn ang="0">
                    <a:pos x="1338" y="538"/>
                  </a:cxn>
                  <a:cxn ang="0">
                    <a:pos x="1241" y="552"/>
                  </a:cxn>
                  <a:cxn ang="0">
                    <a:pos x="1165" y="658"/>
                  </a:cxn>
                  <a:cxn ang="0">
                    <a:pos x="1139" y="791"/>
                  </a:cxn>
                  <a:cxn ang="0">
                    <a:pos x="107" y="310"/>
                  </a:cxn>
                  <a:cxn ang="0">
                    <a:pos x="80" y="215"/>
                  </a:cxn>
                  <a:cxn ang="0">
                    <a:pos x="103" y="95"/>
                  </a:cxn>
                  <a:cxn ang="0">
                    <a:pos x="217" y="0"/>
                  </a:cxn>
                  <a:cxn ang="0">
                    <a:pos x="156" y="0"/>
                  </a:cxn>
                  <a:cxn ang="0">
                    <a:pos x="156" y="0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Freeform 15"/>
              <p:cNvSpPr>
                <a:spLocks/>
              </p:cNvSpPr>
              <p:nvPr/>
            </p:nvSpPr>
            <p:spPr bwMode="auto">
              <a:xfrm>
                <a:off x="324" y="158"/>
                <a:ext cx="1686" cy="614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Freeform 16"/>
              <p:cNvSpPr>
                <a:spLocks/>
              </p:cNvSpPr>
              <p:nvPr/>
            </p:nvSpPr>
            <p:spPr bwMode="auto">
              <a:xfrm>
                <a:off x="409" y="251"/>
                <a:ext cx="227" cy="410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19" y="106"/>
                  </a:cxn>
                  <a:cxn ang="0">
                    <a:pos x="0" y="230"/>
                  </a:cxn>
                  <a:cxn ang="0">
                    <a:pos x="33" y="314"/>
                  </a:cxn>
                  <a:cxn ang="0">
                    <a:pos x="94" y="335"/>
                  </a:cxn>
                  <a:cxn ang="0">
                    <a:pos x="76" y="154"/>
                  </a:cxn>
                  <a:cxn ang="0">
                    <a:pos x="160" y="17"/>
                  </a:cxn>
                  <a:cxn ang="0">
                    <a:pos x="116" y="0"/>
                  </a:cxn>
                  <a:cxn ang="0">
                    <a:pos x="116" y="0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Freeform 17"/>
              <p:cNvSpPr>
                <a:spLocks/>
              </p:cNvSpPr>
              <p:nvPr/>
            </p:nvSpPr>
            <p:spPr bwMode="auto">
              <a:xfrm>
                <a:off x="846" y="536"/>
                <a:ext cx="691" cy="364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grpSp>
        <p:nvGrpSpPr>
          <p:cNvPr id="15" name="Group 18"/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16" name="Freeform 19"/>
            <p:cNvSpPr>
              <a:spLocks/>
            </p:cNvSpPr>
            <p:nvPr/>
          </p:nvSpPr>
          <p:spPr bwMode="auto">
            <a:xfrm rot="7320404">
              <a:off x="4909" y="2936"/>
              <a:ext cx="629" cy="293"/>
            </a:xfrm>
            <a:custGeom>
              <a:avLst/>
              <a:gdLst/>
              <a:ahLst/>
              <a:cxnLst>
                <a:cxn ang="0">
                  <a:pos x="794" y="395"/>
                </a:cxn>
                <a:cxn ang="0">
                  <a:pos x="710" y="318"/>
                </a:cxn>
                <a:cxn ang="0">
                  <a:pos x="556" y="210"/>
                </a:cxn>
                <a:cxn ang="0">
                  <a:pos x="71" y="0"/>
                </a:cxn>
                <a:cxn ang="0">
                  <a:pos x="23" y="20"/>
                </a:cxn>
                <a:cxn ang="0">
                  <a:pos x="0" y="83"/>
                </a:cxn>
                <a:cxn ang="0">
                  <a:pos x="28" y="155"/>
                </a:cxn>
                <a:cxn ang="0">
                  <a:pos x="570" y="409"/>
                </a:cxn>
                <a:cxn ang="0">
                  <a:pos x="689" y="393"/>
                </a:cxn>
                <a:cxn ang="0">
                  <a:pos x="785" y="414"/>
                </a:cxn>
                <a:cxn ang="0">
                  <a:pos x="794" y="395"/>
                </a:cxn>
                <a:cxn ang="0">
                  <a:pos x="794" y="395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Freeform 20"/>
            <p:cNvSpPr>
              <a:spLocks/>
            </p:cNvSpPr>
            <p:nvPr/>
          </p:nvSpPr>
          <p:spPr bwMode="auto">
            <a:xfrm rot="7320404">
              <a:off x="4893" y="2923"/>
              <a:ext cx="627" cy="290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Freeform 21"/>
            <p:cNvSpPr>
              <a:spLocks/>
            </p:cNvSpPr>
            <p:nvPr/>
          </p:nvSpPr>
          <p:spPr bwMode="auto">
            <a:xfrm rot="7320404">
              <a:off x="5000" y="2913"/>
              <a:ext cx="416" cy="265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9" name="Group 22"/>
            <p:cNvGrpSpPr>
              <a:grpSpLocks/>
            </p:cNvGrpSpPr>
            <p:nvPr userDrawn="1"/>
          </p:nvGrpSpPr>
          <p:grpSpPr bwMode="auto">
            <a:xfrm>
              <a:off x="4986" y="2752"/>
              <a:ext cx="469" cy="667"/>
              <a:chOff x="4986" y="2752"/>
              <a:chExt cx="469" cy="667"/>
            </a:xfrm>
          </p:grpSpPr>
          <p:sp>
            <p:nvSpPr>
              <p:cNvPr id="20" name="Freeform 23"/>
              <p:cNvSpPr>
                <a:spLocks/>
              </p:cNvSpPr>
              <p:nvPr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40" y="66"/>
                  </a:cxn>
                  <a:cxn ang="0">
                    <a:pos x="0" y="173"/>
                  </a:cxn>
                  <a:cxn ang="0">
                    <a:pos x="80" y="160"/>
                  </a:cxn>
                  <a:cxn ang="0">
                    <a:pos x="103" y="84"/>
                  </a:cxn>
                  <a:cxn ang="0">
                    <a:pos x="150" y="27"/>
                  </a:cxn>
                  <a:cxn ang="0">
                    <a:pos x="110" y="0"/>
                  </a:cxn>
                  <a:cxn ang="0">
                    <a:pos x="110" y="0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1" name="Freeform 24"/>
              <p:cNvSpPr>
                <a:spLocks/>
              </p:cNvSpPr>
              <p:nvPr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63" y="52"/>
                  </a:cxn>
                  <a:cxn ang="0">
                    <a:pos x="0" y="208"/>
                  </a:cxn>
                  <a:cxn ang="0">
                    <a:pos x="67" y="358"/>
                  </a:cxn>
                  <a:cxn ang="0">
                    <a:pos x="1182" y="867"/>
                  </a:cxn>
                  <a:cxn ang="0">
                    <a:pos x="1422" y="835"/>
                  </a:cxn>
                  <a:cxn ang="0">
                    <a:pos x="1616" y="880"/>
                  </a:cxn>
                  <a:cxn ang="0">
                    <a:pos x="1684" y="808"/>
                  </a:cxn>
                  <a:cxn ang="0">
                    <a:pos x="1502" y="664"/>
                  </a:cxn>
                  <a:cxn ang="0">
                    <a:pos x="1428" y="512"/>
                  </a:cxn>
                  <a:cxn ang="0">
                    <a:pos x="1369" y="527"/>
                  </a:cxn>
                  <a:cxn ang="0">
                    <a:pos x="1439" y="664"/>
                  </a:cxn>
                  <a:cxn ang="0">
                    <a:pos x="1578" y="810"/>
                  </a:cxn>
                  <a:cxn ang="0">
                    <a:pos x="1413" y="787"/>
                  </a:cxn>
                  <a:cxn ang="0">
                    <a:pos x="1219" y="814"/>
                  </a:cxn>
                  <a:cxn ang="0">
                    <a:pos x="1255" y="650"/>
                  </a:cxn>
                  <a:cxn ang="0">
                    <a:pos x="1338" y="538"/>
                  </a:cxn>
                  <a:cxn ang="0">
                    <a:pos x="1241" y="552"/>
                  </a:cxn>
                  <a:cxn ang="0">
                    <a:pos x="1165" y="658"/>
                  </a:cxn>
                  <a:cxn ang="0">
                    <a:pos x="1139" y="791"/>
                  </a:cxn>
                  <a:cxn ang="0">
                    <a:pos x="107" y="310"/>
                  </a:cxn>
                  <a:cxn ang="0">
                    <a:pos x="80" y="215"/>
                  </a:cxn>
                  <a:cxn ang="0">
                    <a:pos x="103" y="95"/>
                  </a:cxn>
                  <a:cxn ang="0">
                    <a:pos x="217" y="0"/>
                  </a:cxn>
                  <a:cxn ang="0">
                    <a:pos x="156" y="0"/>
                  </a:cxn>
                  <a:cxn ang="0">
                    <a:pos x="156" y="0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" name="Freeform 25"/>
              <p:cNvSpPr>
                <a:spLocks/>
              </p:cNvSpPr>
              <p:nvPr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3" name="Freeform 26"/>
              <p:cNvSpPr>
                <a:spLocks/>
              </p:cNvSpPr>
              <p:nvPr/>
            </p:nvSpPr>
            <p:spPr bwMode="auto">
              <a:xfrm rot="7320404">
                <a:off x="5364" y="2873"/>
                <a:ext cx="63" cy="118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19" y="106"/>
                  </a:cxn>
                  <a:cxn ang="0">
                    <a:pos x="0" y="230"/>
                  </a:cxn>
                  <a:cxn ang="0">
                    <a:pos x="33" y="314"/>
                  </a:cxn>
                  <a:cxn ang="0">
                    <a:pos x="94" y="335"/>
                  </a:cxn>
                  <a:cxn ang="0">
                    <a:pos x="76" y="154"/>
                  </a:cxn>
                  <a:cxn ang="0">
                    <a:pos x="160" y="17"/>
                  </a:cxn>
                  <a:cxn ang="0">
                    <a:pos x="116" y="0"/>
                  </a:cxn>
                  <a:cxn ang="0">
                    <a:pos x="116" y="0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" name="Freeform 27"/>
              <p:cNvSpPr>
                <a:spLocks/>
              </p:cNvSpPr>
              <p:nvPr/>
            </p:nvSpPr>
            <p:spPr bwMode="auto">
              <a:xfrm rot="7320404">
                <a:off x="5137" y="3000"/>
                <a:ext cx="193" cy="104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25" name="Freeform 28"/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16" y="256"/>
              </a:cxn>
              <a:cxn ang="0">
                <a:pos x="1560" y="144"/>
              </a:cxn>
              <a:cxn ang="0">
                <a:pos x="1856" y="376"/>
              </a:cxn>
              <a:cxn ang="0">
                <a:pos x="2344" y="152"/>
              </a:cxn>
              <a:cxn ang="0">
                <a:pos x="3536" y="456"/>
              </a:cxn>
              <a:cxn ang="0">
                <a:pos x="4288" y="136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6" name="Freeform 29"/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/>
            <a:ahLst/>
            <a:cxnLst>
              <a:cxn ang="0">
                <a:pos x="0" y="32"/>
              </a:cxn>
              <a:cxn ang="0">
                <a:pos x="280" y="144"/>
              </a:cxn>
              <a:cxn ang="0">
                <a:pos x="448" y="16"/>
              </a:cxn>
              <a:cxn ang="0">
                <a:pos x="560" y="240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7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F7975F9-00C1-46BA-8DA5-8A5D7C3335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43AE33-37D4-40DD-AEDF-36ACE1F56A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7CA75E-22C0-4667-A925-76D0D470BD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87EAB7-8DDE-4204-A2E0-98FF906F62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F14A27-67BB-4B30-8AB4-0B1E951098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5EFB94-370D-40A1-B704-85298915B8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9F8FDE-FB70-4A17-8EA2-7DF7AF3E79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23D887-0548-44B4-8780-0B5FE9FC14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482548-DFDA-4015-A84C-B5EB681F23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41E516-F6CE-438B-A45E-8CF8C8B1E8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EE7EC0-1365-4F14-8EF6-36475E2B8E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reeform 2"/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/>
            <a:ahLst/>
            <a:cxnLst>
              <a:cxn ang="0">
                <a:pos x="2903" y="433"/>
              </a:cxn>
              <a:cxn ang="0">
                <a:pos x="2565" y="80"/>
              </a:cxn>
              <a:cxn ang="0">
                <a:pos x="2241" y="0"/>
              </a:cxn>
              <a:cxn ang="0">
                <a:pos x="110" y="2811"/>
              </a:cxn>
              <a:cxn ang="0">
                <a:pos x="110" y="3228"/>
              </a:cxn>
              <a:cxn ang="0">
                <a:pos x="0" y="3631"/>
              </a:cxn>
              <a:cxn ang="0">
                <a:pos x="72" y="3686"/>
              </a:cxn>
              <a:cxn ang="0">
                <a:pos x="441" y="3355"/>
              </a:cxn>
              <a:cxn ang="0">
                <a:pos x="740" y="3228"/>
              </a:cxn>
              <a:cxn ang="0">
                <a:pos x="2903" y="433"/>
              </a:cxn>
              <a:cxn ang="0">
                <a:pos x="2903" y="433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DE51F852-01BA-4948-8D76-64892BEA95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080" name="Freeform 8"/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/>
            <a:ahLst/>
            <a:cxnLst>
              <a:cxn ang="0">
                <a:pos x="2293" y="0"/>
              </a:cxn>
              <a:cxn ang="0">
                <a:pos x="130" y="2835"/>
              </a:cxn>
              <a:cxn ang="0">
                <a:pos x="131" y="3201"/>
              </a:cxn>
              <a:cxn ang="0">
                <a:pos x="0" y="3633"/>
              </a:cxn>
              <a:cxn ang="0">
                <a:pos x="50" y="3703"/>
              </a:cxn>
              <a:cxn ang="0">
                <a:pos x="422" y="3352"/>
              </a:cxn>
              <a:cxn ang="0">
                <a:pos x="763" y="3220"/>
              </a:cxn>
              <a:cxn ang="0">
                <a:pos x="2911" y="428"/>
              </a:cxn>
              <a:cxn ang="0">
                <a:pos x="2589" y="96"/>
              </a:cxn>
              <a:cxn ang="0">
                <a:pos x="2293" y="0"/>
              </a:cxn>
              <a:cxn ang="0">
                <a:pos x="2293" y="0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081" name="Freeform 9"/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/>
            <a:ahLst/>
            <a:cxnLst>
              <a:cxn ang="0">
                <a:pos x="0" y="2485"/>
              </a:cxn>
              <a:cxn ang="0">
                <a:pos x="432" y="2553"/>
              </a:cxn>
              <a:cxn ang="0">
                <a:pos x="736" y="2777"/>
              </a:cxn>
              <a:cxn ang="0">
                <a:pos x="2561" y="399"/>
              </a:cxn>
              <a:cxn ang="0">
                <a:pos x="2118" y="82"/>
              </a:cxn>
              <a:cxn ang="0">
                <a:pos x="1898" y="0"/>
              </a:cxn>
              <a:cxn ang="0">
                <a:pos x="0" y="2485"/>
              </a:cxn>
              <a:cxn ang="0">
                <a:pos x="0" y="248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1034" name="Group 10"/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3083" name="Freeform 11"/>
            <p:cNvSpPr>
              <a:spLocks/>
            </p:cNvSpPr>
            <p:nvPr/>
          </p:nvSpPr>
          <p:spPr bwMode="auto">
            <a:xfrm>
              <a:off x="24" y="3505"/>
              <a:ext cx="1089" cy="649"/>
            </a:xfrm>
            <a:custGeom>
              <a:avLst/>
              <a:gdLst/>
              <a:ahLst/>
              <a:cxnLst>
                <a:cxn ang="0">
                  <a:pos x="1587" y="1260"/>
                </a:cxn>
                <a:cxn ang="0">
                  <a:pos x="1420" y="1106"/>
                </a:cxn>
                <a:cxn ang="0">
                  <a:pos x="1331" y="477"/>
                </a:cxn>
                <a:cxn ang="0">
                  <a:pos x="2139" y="330"/>
                </a:cxn>
                <a:cxn ang="0">
                  <a:pos x="2177" y="203"/>
                </a:cxn>
                <a:cxn ang="0">
                  <a:pos x="2099" y="100"/>
                </a:cxn>
                <a:cxn ang="0">
                  <a:pos x="1276" y="211"/>
                </a:cxn>
                <a:cxn ang="0">
                  <a:pos x="1219" y="32"/>
                </a:cxn>
                <a:cxn ang="0">
                  <a:pos x="1085" y="0"/>
                </a:cxn>
                <a:cxn ang="0">
                  <a:pos x="958" y="28"/>
                </a:cxn>
                <a:cxn ang="0">
                  <a:pos x="888" y="106"/>
                </a:cxn>
                <a:cxn ang="0">
                  <a:pos x="937" y="285"/>
                </a:cxn>
                <a:cxn ang="0">
                  <a:pos x="660" y="441"/>
                </a:cxn>
                <a:cxn ang="0">
                  <a:pos x="983" y="473"/>
                </a:cxn>
                <a:cxn ang="0">
                  <a:pos x="1112" y="889"/>
                </a:cxn>
                <a:cxn ang="0">
                  <a:pos x="141" y="469"/>
                </a:cxn>
                <a:cxn ang="0">
                  <a:pos x="46" y="509"/>
                </a:cxn>
                <a:cxn ang="0">
                  <a:pos x="0" y="636"/>
                </a:cxn>
                <a:cxn ang="0">
                  <a:pos x="55" y="779"/>
                </a:cxn>
                <a:cxn ang="0">
                  <a:pos x="1139" y="1288"/>
                </a:cxn>
                <a:cxn ang="0">
                  <a:pos x="1378" y="1256"/>
                </a:cxn>
                <a:cxn ang="0">
                  <a:pos x="1570" y="1298"/>
                </a:cxn>
                <a:cxn ang="0">
                  <a:pos x="1587" y="1260"/>
                </a:cxn>
                <a:cxn ang="0">
                  <a:pos x="1587" y="1260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84" name="Freeform 12"/>
            <p:cNvSpPr>
              <a:spLocks/>
            </p:cNvSpPr>
            <p:nvPr/>
          </p:nvSpPr>
          <p:spPr bwMode="auto">
            <a:xfrm>
              <a:off x="1022" y="3582"/>
              <a:ext cx="71" cy="129"/>
            </a:xfrm>
            <a:custGeom>
              <a:avLst/>
              <a:gdLst/>
              <a:ahLst/>
              <a:cxnLst>
                <a:cxn ang="0">
                  <a:pos x="0" y="7"/>
                </a:cxn>
                <a:cxn ang="0">
                  <a:pos x="120" y="0"/>
                </a:cxn>
                <a:cxn ang="0">
                  <a:pos x="143" y="233"/>
                </a:cxn>
                <a:cxn ang="0">
                  <a:pos x="8" y="258"/>
                </a:cxn>
                <a:cxn ang="0">
                  <a:pos x="0" y="7"/>
                </a:cxn>
                <a:cxn ang="0">
                  <a:pos x="0" y="7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85" name="Freeform 13"/>
            <p:cNvSpPr>
              <a:spLocks/>
            </p:cNvSpPr>
            <p:nvPr/>
          </p:nvSpPr>
          <p:spPr bwMode="auto">
            <a:xfrm>
              <a:off x="20" y="3774"/>
              <a:ext cx="792" cy="410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86" name="Freeform 14"/>
            <p:cNvSpPr>
              <a:spLocks/>
            </p:cNvSpPr>
            <p:nvPr/>
          </p:nvSpPr>
          <p:spPr bwMode="auto">
            <a:xfrm>
              <a:off x="129" y="3808"/>
              <a:ext cx="525" cy="374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87" name="Freeform 15"/>
            <p:cNvSpPr>
              <a:spLocks/>
            </p:cNvSpPr>
            <p:nvPr/>
          </p:nvSpPr>
          <p:spPr bwMode="auto">
            <a:xfrm>
              <a:off x="485" y="3532"/>
              <a:ext cx="135" cy="121"/>
            </a:xfrm>
            <a:custGeom>
              <a:avLst/>
              <a:gdLst/>
              <a:ahLst/>
              <a:cxnLst>
                <a:cxn ang="0">
                  <a:pos x="0" y="28"/>
                </a:cxn>
                <a:cxn ang="0">
                  <a:pos x="160" y="0"/>
                </a:cxn>
                <a:cxn ang="0">
                  <a:pos x="251" y="36"/>
                </a:cxn>
                <a:cxn ang="0">
                  <a:pos x="272" y="139"/>
                </a:cxn>
                <a:cxn ang="0">
                  <a:pos x="164" y="146"/>
                </a:cxn>
                <a:cxn ang="0">
                  <a:pos x="32" y="241"/>
                </a:cxn>
                <a:cxn ang="0">
                  <a:pos x="0" y="28"/>
                </a:cxn>
                <a:cxn ang="0">
                  <a:pos x="0" y="28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88" name="Freeform 16"/>
            <p:cNvSpPr>
              <a:spLocks/>
            </p:cNvSpPr>
            <p:nvPr/>
          </p:nvSpPr>
          <p:spPr bwMode="auto">
            <a:xfrm>
              <a:off x="641" y="4163"/>
              <a:ext cx="76" cy="112"/>
            </a:xfrm>
            <a:custGeom>
              <a:avLst/>
              <a:gdLst/>
              <a:ahLst/>
              <a:cxnLst>
                <a:cxn ang="0">
                  <a:pos x="152" y="4"/>
                </a:cxn>
                <a:cxn ang="0">
                  <a:pos x="152" y="224"/>
                </a:cxn>
                <a:cxn ang="0">
                  <a:pos x="0" y="8"/>
                </a:cxn>
                <a:cxn ang="0">
                  <a:pos x="72" y="0"/>
                </a:cxn>
                <a:cxn ang="0">
                  <a:pos x="152" y="4"/>
                </a:cxn>
                <a:cxn ang="0">
                  <a:pos x="152" y="4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89" name="Freeform 17"/>
            <p:cNvSpPr>
              <a:spLocks/>
            </p:cNvSpPr>
            <p:nvPr/>
          </p:nvSpPr>
          <p:spPr bwMode="auto">
            <a:xfrm>
              <a:off x="504" y="3607"/>
              <a:ext cx="193" cy="383"/>
            </a:xfrm>
            <a:custGeom>
              <a:avLst/>
              <a:gdLst/>
              <a:ahLst/>
              <a:cxnLst>
                <a:cxn ang="0">
                  <a:pos x="0" y="80"/>
                </a:cxn>
                <a:cxn ang="0">
                  <a:pos x="87" y="0"/>
                </a:cxn>
                <a:cxn ang="0">
                  <a:pos x="232" y="6"/>
                </a:cxn>
                <a:cxn ang="0">
                  <a:pos x="386" y="764"/>
                </a:cxn>
                <a:cxn ang="0">
                  <a:pos x="279" y="720"/>
                </a:cxn>
                <a:cxn ang="0">
                  <a:pos x="152" y="677"/>
                </a:cxn>
                <a:cxn ang="0">
                  <a:pos x="0" y="80"/>
                </a:cxn>
                <a:cxn ang="0">
                  <a:pos x="0" y="80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90" name="Freeform 18"/>
            <p:cNvSpPr>
              <a:spLocks/>
            </p:cNvSpPr>
            <p:nvPr/>
          </p:nvSpPr>
          <p:spPr bwMode="auto">
            <a:xfrm>
              <a:off x="668" y="3590"/>
              <a:ext cx="364" cy="174"/>
            </a:xfrm>
            <a:custGeom>
              <a:avLst/>
              <a:gdLst/>
              <a:ahLst/>
              <a:cxnLst>
                <a:cxn ang="0">
                  <a:pos x="692" y="0"/>
                </a:cxn>
                <a:cxn ang="0">
                  <a:pos x="0" y="106"/>
                </a:cxn>
                <a:cxn ang="0">
                  <a:pos x="28" y="348"/>
                </a:cxn>
                <a:cxn ang="0">
                  <a:pos x="715" y="237"/>
                </a:cxn>
                <a:cxn ang="0">
                  <a:pos x="728" y="43"/>
                </a:cxn>
                <a:cxn ang="0">
                  <a:pos x="692" y="0"/>
                </a:cxn>
                <a:cxn ang="0">
                  <a:pos x="692" y="0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91" name="Freeform 19"/>
            <p:cNvSpPr>
              <a:spLocks/>
            </p:cNvSpPr>
            <p:nvPr/>
          </p:nvSpPr>
          <p:spPr bwMode="auto">
            <a:xfrm>
              <a:off x="347" y="3693"/>
              <a:ext cx="156" cy="67"/>
            </a:xfrm>
            <a:custGeom>
              <a:avLst/>
              <a:gdLst/>
              <a:ahLst/>
              <a:cxnLst>
                <a:cxn ang="0">
                  <a:pos x="272" y="0"/>
                </a:cxn>
                <a:cxn ang="0">
                  <a:pos x="0" y="78"/>
                </a:cxn>
                <a:cxn ang="0">
                  <a:pos x="312" y="135"/>
                </a:cxn>
                <a:cxn ang="0">
                  <a:pos x="272" y="0"/>
                </a:cxn>
                <a:cxn ang="0">
                  <a:pos x="272" y="0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60" name="Group 20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1061" name="Group 21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3094" name="Freeform 22"/>
                <p:cNvSpPr>
                  <a:spLocks/>
                </p:cNvSpPr>
                <p:nvPr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/>
                  <a:ahLst/>
                  <a:cxnLst>
                    <a:cxn ang="0">
                      <a:pos x="0" y="107"/>
                    </a:cxn>
                    <a:cxn ang="0">
                      <a:pos x="114" y="10"/>
                    </a:cxn>
                    <a:cxn ang="0">
                      <a:pos x="213" y="0"/>
                    </a:cxn>
                    <a:cxn ang="0">
                      <a:pos x="292" y="27"/>
                    </a:cxn>
                    <a:cxn ang="0">
                      <a:pos x="313" y="91"/>
                    </a:cxn>
                    <a:cxn ang="0">
                      <a:pos x="167" y="67"/>
                    </a:cxn>
                    <a:cxn ang="0">
                      <a:pos x="74" y="101"/>
                    </a:cxn>
                    <a:cxn ang="0">
                      <a:pos x="13" y="175"/>
                    </a:cxn>
                    <a:cxn ang="0">
                      <a:pos x="0" y="107"/>
                    </a:cxn>
                    <a:cxn ang="0">
                      <a:pos x="0" y="107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095" name="Freeform 23"/>
                <p:cNvSpPr>
                  <a:spLocks/>
                </p:cNvSpPr>
                <p:nvPr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/>
                  <a:ahLst/>
                  <a:cxnLst>
                    <a:cxn ang="0">
                      <a:pos x="0" y="40"/>
                    </a:cxn>
                    <a:cxn ang="0">
                      <a:pos x="160" y="266"/>
                    </a:cxn>
                    <a:cxn ang="0">
                      <a:pos x="230" y="251"/>
                    </a:cxn>
                    <a:cxn ang="0">
                      <a:pos x="223" y="17"/>
                    </a:cxn>
                    <a:cxn ang="0">
                      <a:pos x="166" y="0"/>
                    </a:cxn>
                    <a:cxn ang="0">
                      <a:pos x="179" y="197"/>
                    </a:cxn>
                    <a:cxn ang="0">
                      <a:pos x="71" y="4"/>
                    </a:cxn>
                    <a:cxn ang="0">
                      <a:pos x="0" y="40"/>
                    </a:cxn>
                    <a:cxn ang="0">
                      <a:pos x="0" y="40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096" name="Freeform 24"/>
                <p:cNvSpPr>
                  <a:spLocks/>
                </p:cNvSpPr>
                <p:nvPr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/>
                  <a:ahLst/>
                  <a:cxnLst>
                    <a:cxn ang="0">
                      <a:pos x="0" y="19"/>
                    </a:cxn>
                    <a:cxn ang="0">
                      <a:pos x="36" y="93"/>
                    </a:cxn>
                    <a:cxn ang="0">
                      <a:pos x="44" y="154"/>
                    </a:cxn>
                    <a:cxn ang="0">
                      <a:pos x="27" y="234"/>
                    </a:cxn>
                    <a:cxn ang="0">
                      <a:pos x="80" y="220"/>
                    </a:cxn>
                    <a:cxn ang="0">
                      <a:pos x="87" y="116"/>
                    </a:cxn>
                    <a:cxn ang="0">
                      <a:pos x="46" y="0"/>
                    </a:cxn>
                    <a:cxn ang="0">
                      <a:pos x="0" y="19"/>
                    </a:cxn>
                    <a:cxn ang="0">
                      <a:pos x="0" y="19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  <p:sp>
            <p:nvSpPr>
              <p:cNvPr id="3097" name="Freeform 25"/>
              <p:cNvSpPr>
                <a:spLocks/>
              </p:cNvSpPr>
              <p:nvPr/>
            </p:nvSpPr>
            <p:spPr bwMode="auto">
              <a:xfrm>
                <a:off x="76" y="3732"/>
                <a:ext cx="595" cy="250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098" name="Freeform 26"/>
              <p:cNvSpPr>
                <a:spLocks/>
              </p:cNvSpPr>
              <p:nvPr/>
            </p:nvSpPr>
            <p:spPr bwMode="auto">
              <a:xfrm>
                <a:off x="260" y="3886"/>
                <a:ext cx="244" cy="148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099" name="Freeform 27"/>
              <p:cNvSpPr>
                <a:spLocks/>
              </p:cNvSpPr>
              <p:nvPr/>
            </p:nvSpPr>
            <p:spPr bwMode="auto">
              <a:xfrm>
                <a:off x="565" y="3680"/>
                <a:ext cx="107" cy="238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91" y="25"/>
                  </a:cxn>
                  <a:cxn ang="0">
                    <a:pos x="80" y="192"/>
                  </a:cxn>
                  <a:cxn ang="0">
                    <a:pos x="106" y="327"/>
                  </a:cxn>
                  <a:cxn ang="0">
                    <a:pos x="213" y="451"/>
                  </a:cxn>
                  <a:cxn ang="0">
                    <a:pos x="97" y="478"/>
                  </a:cxn>
                  <a:cxn ang="0">
                    <a:pos x="30" y="344"/>
                  </a:cxn>
                  <a:cxn ang="0">
                    <a:pos x="0" y="57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grpSp>
            <p:nvGrpSpPr>
              <p:cNvPr id="1065" name="Group 28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3101" name="Freeform 29"/>
                <p:cNvSpPr>
                  <a:spLocks/>
                </p:cNvSpPr>
                <p:nvPr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/>
                  <a:ahLst/>
                  <a:cxnLst>
                    <a:cxn ang="0">
                      <a:pos x="110" y="0"/>
                    </a:cxn>
                    <a:cxn ang="0">
                      <a:pos x="40" y="66"/>
                    </a:cxn>
                    <a:cxn ang="0">
                      <a:pos x="0" y="173"/>
                    </a:cxn>
                    <a:cxn ang="0">
                      <a:pos x="80" y="160"/>
                    </a:cxn>
                    <a:cxn ang="0">
                      <a:pos x="103" y="84"/>
                    </a:cxn>
                    <a:cxn ang="0">
                      <a:pos x="150" y="27"/>
                    </a:cxn>
                    <a:cxn ang="0">
                      <a:pos x="110" y="0"/>
                    </a:cxn>
                    <a:cxn ang="0">
                      <a:pos x="110" y="0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102" name="Freeform 30"/>
                <p:cNvSpPr>
                  <a:spLocks/>
                </p:cNvSpPr>
                <p:nvPr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/>
                  <a:ahLst/>
                  <a:cxnLst>
                    <a:cxn ang="0">
                      <a:pos x="156" y="0"/>
                    </a:cxn>
                    <a:cxn ang="0">
                      <a:pos x="63" y="52"/>
                    </a:cxn>
                    <a:cxn ang="0">
                      <a:pos x="0" y="208"/>
                    </a:cxn>
                    <a:cxn ang="0">
                      <a:pos x="67" y="358"/>
                    </a:cxn>
                    <a:cxn ang="0">
                      <a:pos x="1182" y="867"/>
                    </a:cxn>
                    <a:cxn ang="0">
                      <a:pos x="1422" y="835"/>
                    </a:cxn>
                    <a:cxn ang="0">
                      <a:pos x="1616" y="880"/>
                    </a:cxn>
                    <a:cxn ang="0">
                      <a:pos x="1684" y="808"/>
                    </a:cxn>
                    <a:cxn ang="0">
                      <a:pos x="1502" y="664"/>
                    </a:cxn>
                    <a:cxn ang="0">
                      <a:pos x="1428" y="512"/>
                    </a:cxn>
                    <a:cxn ang="0">
                      <a:pos x="1369" y="527"/>
                    </a:cxn>
                    <a:cxn ang="0">
                      <a:pos x="1439" y="664"/>
                    </a:cxn>
                    <a:cxn ang="0">
                      <a:pos x="1578" y="810"/>
                    </a:cxn>
                    <a:cxn ang="0">
                      <a:pos x="1413" y="787"/>
                    </a:cxn>
                    <a:cxn ang="0">
                      <a:pos x="1219" y="814"/>
                    </a:cxn>
                    <a:cxn ang="0">
                      <a:pos x="1255" y="650"/>
                    </a:cxn>
                    <a:cxn ang="0">
                      <a:pos x="1338" y="538"/>
                    </a:cxn>
                    <a:cxn ang="0">
                      <a:pos x="1241" y="552"/>
                    </a:cxn>
                    <a:cxn ang="0">
                      <a:pos x="1165" y="658"/>
                    </a:cxn>
                    <a:cxn ang="0">
                      <a:pos x="1139" y="791"/>
                    </a:cxn>
                    <a:cxn ang="0">
                      <a:pos x="107" y="310"/>
                    </a:cxn>
                    <a:cxn ang="0">
                      <a:pos x="80" y="215"/>
                    </a:cxn>
                    <a:cxn ang="0">
                      <a:pos x="103" y="95"/>
                    </a:cxn>
                    <a:cxn ang="0">
                      <a:pos x="217" y="0"/>
                    </a:cxn>
                    <a:cxn ang="0">
                      <a:pos x="156" y="0"/>
                    </a:cxn>
                    <a:cxn ang="0">
                      <a:pos x="156" y="0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103" name="Freeform 31"/>
                <p:cNvSpPr>
                  <a:spLocks/>
                </p:cNvSpPr>
                <p:nvPr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/>
                  <a:ahLst/>
                  <a:cxnLst>
                    <a:cxn ang="0">
                      <a:pos x="116" y="0"/>
                    </a:cxn>
                    <a:cxn ang="0">
                      <a:pos x="19" y="106"/>
                    </a:cxn>
                    <a:cxn ang="0">
                      <a:pos x="0" y="230"/>
                    </a:cxn>
                    <a:cxn ang="0">
                      <a:pos x="33" y="314"/>
                    </a:cxn>
                    <a:cxn ang="0">
                      <a:pos x="94" y="335"/>
                    </a:cxn>
                    <a:cxn ang="0">
                      <a:pos x="76" y="154"/>
                    </a:cxn>
                    <a:cxn ang="0">
                      <a:pos x="160" y="17"/>
                    </a:cxn>
                    <a:cxn ang="0">
                      <a:pos x="116" y="0"/>
                    </a:cxn>
                    <a:cxn ang="0">
                      <a:pos x="116" y="0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104" name="Freeform 32"/>
                <p:cNvSpPr>
                  <a:spLocks/>
                </p:cNvSpPr>
                <p:nvPr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/>
                  <a:ahLst/>
                  <a:cxnLst>
                    <a:cxn ang="0">
                      <a:pos x="218" y="896"/>
                    </a:cxn>
                    <a:cxn ang="0">
                      <a:pos x="0" y="124"/>
                    </a:cxn>
                    <a:cxn ang="0">
                      <a:pos x="81" y="38"/>
                    </a:cxn>
                    <a:cxn ang="0">
                      <a:pos x="258" y="0"/>
                    </a:cxn>
                    <a:cxn ang="0">
                      <a:pos x="399" y="57"/>
                    </a:cxn>
                    <a:cxn ang="0">
                      <a:pos x="642" y="1188"/>
                    </a:cxn>
                    <a:cxn ang="0">
                      <a:pos x="555" y="1091"/>
                    </a:cxn>
                    <a:cxn ang="0">
                      <a:pos x="355" y="97"/>
                    </a:cxn>
                    <a:cxn ang="0">
                      <a:pos x="226" y="61"/>
                    </a:cxn>
                    <a:cxn ang="0">
                      <a:pos x="119" y="74"/>
                    </a:cxn>
                    <a:cxn ang="0">
                      <a:pos x="76" y="141"/>
                    </a:cxn>
                    <a:cxn ang="0">
                      <a:pos x="306" y="924"/>
                    </a:cxn>
                    <a:cxn ang="0">
                      <a:pos x="218" y="896"/>
                    </a:cxn>
                    <a:cxn ang="0">
                      <a:pos x="218" y="896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105" name="Freeform 33"/>
                <p:cNvSpPr>
                  <a:spLocks/>
                </p:cNvSpPr>
                <p:nvPr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/>
                  <a:ahLst/>
                  <a:cxnLst>
                    <a:cxn ang="0">
                      <a:pos x="0" y="27"/>
                    </a:cxn>
                    <a:cxn ang="0">
                      <a:pos x="76" y="194"/>
                    </a:cxn>
                    <a:cxn ang="0">
                      <a:pos x="113" y="318"/>
                    </a:cxn>
                    <a:cxn ang="0">
                      <a:pos x="116" y="504"/>
                    </a:cxn>
                    <a:cxn ang="0">
                      <a:pos x="192" y="504"/>
                    </a:cxn>
                    <a:cxn ang="0">
                      <a:pos x="187" y="360"/>
                    </a:cxn>
                    <a:cxn ang="0">
                      <a:pos x="162" y="208"/>
                    </a:cxn>
                    <a:cxn ang="0">
                      <a:pos x="99" y="59"/>
                    </a:cxn>
                    <a:cxn ang="0">
                      <a:pos x="63" y="0"/>
                    </a:cxn>
                    <a:cxn ang="0">
                      <a:pos x="0" y="27"/>
                    </a:cxn>
                    <a:cxn ang="0">
                      <a:pos x="0" y="27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106" name="Freeform 34"/>
                <p:cNvSpPr>
                  <a:spLocks/>
                </p:cNvSpPr>
                <p:nvPr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/>
                  <a:ahLst/>
                  <a:cxnLst>
                    <a:cxn ang="0">
                      <a:pos x="297" y="0"/>
                    </a:cxn>
                    <a:cxn ang="0">
                      <a:pos x="257" y="17"/>
                    </a:cxn>
                    <a:cxn ang="0">
                      <a:pos x="253" y="66"/>
                    </a:cxn>
                    <a:cxn ang="0">
                      <a:pos x="0" y="169"/>
                    </a:cxn>
                    <a:cxn ang="0">
                      <a:pos x="0" y="222"/>
                    </a:cxn>
                    <a:cxn ang="0">
                      <a:pos x="284" y="226"/>
                    </a:cxn>
                    <a:cxn ang="0">
                      <a:pos x="320" y="269"/>
                    </a:cxn>
                    <a:cxn ang="0">
                      <a:pos x="390" y="266"/>
                    </a:cxn>
                    <a:cxn ang="0">
                      <a:pos x="383" y="190"/>
                    </a:cxn>
                    <a:cxn ang="0">
                      <a:pos x="116" y="176"/>
                    </a:cxn>
                    <a:cxn ang="0">
                      <a:pos x="333" y="89"/>
                    </a:cxn>
                    <a:cxn ang="0">
                      <a:pos x="297" y="0"/>
                    </a:cxn>
                    <a:cxn ang="0">
                      <a:pos x="297" y="0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107" name="Freeform 35"/>
                <p:cNvSpPr>
                  <a:spLocks/>
                </p:cNvSpPr>
                <p:nvPr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/>
                  <a:ahLst/>
                  <a:cxnLst>
                    <a:cxn ang="0">
                      <a:pos x="0" y="131"/>
                    </a:cxn>
                    <a:cxn ang="0">
                      <a:pos x="863" y="0"/>
                    </a:cxn>
                    <a:cxn ang="0">
                      <a:pos x="926" y="78"/>
                    </a:cxn>
                    <a:cxn ang="0">
                      <a:pos x="941" y="181"/>
                    </a:cxn>
                    <a:cxn ang="0">
                      <a:pos x="903" y="282"/>
                    </a:cxn>
                    <a:cxn ang="0">
                      <a:pos x="57" y="424"/>
                    </a:cxn>
                    <a:cxn ang="0">
                      <a:pos x="53" y="384"/>
                    </a:cxn>
                    <a:cxn ang="0">
                      <a:pos x="863" y="242"/>
                    </a:cxn>
                    <a:cxn ang="0">
                      <a:pos x="893" y="145"/>
                    </a:cxn>
                    <a:cxn ang="0">
                      <a:pos x="840" y="57"/>
                    </a:cxn>
                    <a:cxn ang="0">
                      <a:pos x="0" y="185"/>
                    </a:cxn>
                    <a:cxn ang="0">
                      <a:pos x="0" y="131"/>
                    </a:cxn>
                    <a:cxn ang="0">
                      <a:pos x="0" y="131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108" name="Freeform 36"/>
                <p:cNvSpPr>
                  <a:spLocks/>
                </p:cNvSpPr>
                <p:nvPr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/>
                  <a:ahLst/>
                  <a:cxnLst>
                    <a:cxn ang="0">
                      <a:pos x="0" y="126"/>
                    </a:cxn>
                    <a:cxn ang="0">
                      <a:pos x="66" y="173"/>
                    </a:cxn>
                    <a:cxn ang="0">
                      <a:pos x="222" y="166"/>
                    </a:cxn>
                    <a:cxn ang="0">
                      <a:pos x="418" y="116"/>
                    </a:cxn>
                    <a:cxn ang="0">
                      <a:pos x="488" y="42"/>
                    </a:cxn>
                    <a:cxn ang="0">
                      <a:pos x="443" y="2"/>
                    </a:cxn>
                    <a:cxn ang="0">
                      <a:pos x="253" y="0"/>
                    </a:cxn>
                    <a:cxn ang="0">
                      <a:pos x="110" y="12"/>
                    </a:cxn>
                    <a:cxn ang="0">
                      <a:pos x="15" y="76"/>
                    </a:cxn>
                    <a:cxn ang="0">
                      <a:pos x="112" y="95"/>
                    </a:cxn>
                    <a:cxn ang="0">
                      <a:pos x="275" y="53"/>
                    </a:cxn>
                    <a:cxn ang="0">
                      <a:pos x="416" y="53"/>
                    </a:cxn>
                    <a:cxn ang="0">
                      <a:pos x="268" y="110"/>
                    </a:cxn>
                    <a:cxn ang="0">
                      <a:pos x="142" y="126"/>
                    </a:cxn>
                    <a:cxn ang="0">
                      <a:pos x="0" y="126"/>
                    </a:cxn>
                    <a:cxn ang="0">
                      <a:pos x="0" y="126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</p:grpSp>
      </p:grpSp>
      <p:grpSp>
        <p:nvGrpSpPr>
          <p:cNvPr id="1035" name="Group 37"/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3110" name="Freeform 38"/>
            <p:cNvSpPr>
              <a:spLocks/>
            </p:cNvSpPr>
            <p:nvPr/>
          </p:nvSpPr>
          <p:spPr bwMode="auto">
            <a:xfrm flipH="1">
              <a:off x="5468" y="2620"/>
              <a:ext cx="205" cy="1427"/>
            </a:xfrm>
            <a:custGeom>
              <a:avLst/>
              <a:gdLst/>
              <a:ahLst/>
              <a:cxnLst>
                <a:cxn ang="0">
                  <a:pos x="692" y="3156"/>
                </a:cxn>
                <a:cxn ang="0">
                  <a:pos x="380" y="2945"/>
                </a:cxn>
                <a:cxn ang="0">
                  <a:pos x="319" y="2783"/>
                </a:cxn>
                <a:cxn ang="0">
                  <a:pos x="371" y="2542"/>
                </a:cxn>
                <a:cxn ang="0">
                  <a:pos x="591" y="2251"/>
                </a:cxn>
                <a:cxn ang="0">
                  <a:pos x="641" y="2070"/>
                </a:cxn>
                <a:cxn ang="0">
                  <a:pos x="591" y="1948"/>
                </a:cxn>
                <a:cxn ang="0">
                  <a:pos x="401" y="1859"/>
                </a:cxn>
                <a:cxn ang="0">
                  <a:pos x="361" y="1747"/>
                </a:cxn>
                <a:cxn ang="0">
                  <a:pos x="430" y="1587"/>
                </a:cxn>
                <a:cxn ang="0">
                  <a:pos x="741" y="1156"/>
                </a:cxn>
                <a:cxn ang="0">
                  <a:pos x="772" y="945"/>
                </a:cxn>
                <a:cxn ang="0">
                  <a:pos x="692" y="713"/>
                </a:cxn>
                <a:cxn ang="0">
                  <a:pos x="430" y="603"/>
                </a:cxn>
                <a:cxn ang="0">
                  <a:pos x="200" y="422"/>
                </a:cxn>
                <a:cxn ang="0">
                  <a:pos x="0" y="0"/>
                </a:cxn>
                <a:cxn ang="0">
                  <a:pos x="29" y="382"/>
                </a:cxn>
                <a:cxn ang="0">
                  <a:pos x="179" y="612"/>
                </a:cxn>
                <a:cxn ang="0">
                  <a:pos x="380" y="753"/>
                </a:cxn>
                <a:cxn ang="0">
                  <a:pos x="601" y="833"/>
                </a:cxn>
                <a:cxn ang="0">
                  <a:pos x="612" y="1044"/>
                </a:cxn>
                <a:cxn ang="0">
                  <a:pos x="500" y="1266"/>
                </a:cxn>
                <a:cxn ang="0">
                  <a:pos x="240" y="1658"/>
                </a:cxn>
                <a:cxn ang="0">
                  <a:pos x="230" y="1909"/>
                </a:cxn>
                <a:cxn ang="0">
                  <a:pos x="471" y="2049"/>
                </a:cxn>
                <a:cxn ang="0">
                  <a:pos x="460" y="2180"/>
                </a:cxn>
                <a:cxn ang="0">
                  <a:pos x="249" y="2452"/>
                </a:cxn>
                <a:cxn ang="0">
                  <a:pos x="160" y="2713"/>
                </a:cxn>
                <a:cxn ang="0">
                  <a:pos x="240" y="2994"/>
                </a:cxn>
                <a:cxn ang="0">
                  <a:pos x="430" y="3144"/>
                </a:cxn>
                <a:cxn ang="0">
                  <a:pos x="671" y="3266"/>
                </a:cxn>
                <a:cxn ang="0">
                  <a:pos x="692" y="3156"/>
                </a:cxn>
                <a:cxn ang="0">
                  <a:pos x="692" y="3156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11" name="Freeform 39"/>
            <p:cNvSpPr>
              <a:spLocks/>
            </p:cNvSpPr>
            <p:nvPr/>
          </p:nvSpPr>
          <p:spPr bwMode="auto">
            <a:xfrm flipH="1">
              <a:off x="5506" y="1333"/>
              <a:ext cx="205" cy="1633"/>
            </a:xfrm>
            <a:custGeom>
              <a:avLst/>
              <a:gdLst/>
              <a:ahLst/>
              <a:cxnLst>
                <a:cxn ang="0">
                  <a:pos x="692" y="3156"/>
                </a:cxn>
                <a:cxn ang="0">
                  <a:pos x="380" y="2945"/>
                </a:cxn>
                <a:cxn ang="0">
                  <a:pos x="319" y="2783"/>
                </a:cxn>
                <a:cxn ang="0">
                  <a:pos x="371" y="2542"/>
                </a:cxn>
                <a:cxn ang="0">
                  <a:pos x="591" y="2251"/>
                </a:cxn>
                <a:cxn ang="0">
                  <a:pos x="641" y="2070"/>
                </a:cxn>
                <a:cxn ang="0">
                  <a:pos x="591" y="1948"/>
                </a:cxn>
                <a:cxn ang="0">
                  <a:pos x="401" y="1859"/>
                </a:cxn>
                <a:cxn ang="0">
                  <a:pos x="361" y="1747"/>
                </a:cxn>
                <a:cxn ang="0">
                  <a:pos x="430" y="1587"/>
                </a:cxn>
                <a:cxn ang="0">
                  <a:pos x="741" y="1156"/>
                </a:cxn>
                <a:cxn ang="0">
                  <a:pos x="772" y="945"/>
                </a:cxn>
                <a:cxn ang="0">
                  <a:pos x="692" y="713"/>
                </a:cxn>
                <a:cxn ang="0">
                  <a:pos x="430" y="603"/>
                </a:cxn>
                <a:cxn ang="0">
                  <a:pos x="200" y="422"/>
                </a:cxn>
                <a:cxn ang="0">
                  <a:pos x="0" y="0"/>
                </a:cxn>
                <a:cxn ang="0">
                  <a:pos x="29" y="382"/>
                </a:cxn>
                <a:cxn ang="0">
                  <a:pos x="179" y="612"/>
                </a:cxn>
                <a:cxn ang="0">
                  <a:pos x="380" y="753"/>
                </a:cxn>
                <a:cxn ang="0">
                  <a:pos x="601" y="833"/>
                </a:cxn>
                <a:cxn ang="0">
                  <a:pos x="612" y="1044"/>
                </a:cxn>
                <a:cxn ang="0">
                  <a:pos x="500" y="1266"/>
                </a:cxn>
                <a:cxn ang="0">
                  <a:pos x="240" y="1658"/>
                </a:cxn>
                <a:cxn ang="0">
                  <a:pos x="230" y="1909"/>
                </a:cxn>
                <a:cxn ang="0">
                  <a:pos x="471" y="2049"/>
                </a:cxn>
                <a:cxn ang="0">
                  <a:pos x="460" y="2180"/>
                </a:cxn>
                <a:cxn ang="0">
                  <a:pos x="249" y="2452"/>
                </a:cxn>
                <a:cxn ang="0">
                  <a:pos x="160" y="2713"/>
                </a:cxn>
                <a:cxn ang="0">
                  <a:pos x="240" y="2994"/>
                </a:cxn>
                <a:cxn ang="0">
                  <a:pos x="430" y="3144"/>
                </a:cxn>
                <a:cxn ang="0">
                  <a:pos x="671" y="3266"/>
                </a:cxn>
                <a:cxn ang="0">
                  <a:pos x="692" y="3156"/>
                </a:cxn>
                <a:cxn ang="0">
                  <a:pos x="692" y="3156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1036" name="Group 40"/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1037" name="Group 41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3114" name="Freeform 42"/>
              <p:cNvSpPr>
                <a:spLocks/>
              </p:cNvSpPr>
              <p:nvPr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/>
                <a:ahLst/>
                <a:cxnLst>
                  <a:cxn ang="0">
                    <a:pos x="123" y="9"/>
                  </a:cxn>
                  <a:cxn ang="0">
                    <a:pos x="131" y="342"/>
                  </a:cxn>
                  <a:cxn ang="0">
                    <a:pos x="0" y="806"/>
                  </a:cxn>
                  <a:cxn ang="0">
                    <a:pos x="79" y="789"/>
                  </a:cxn>
                  <a:cxn ang="0">
                    <a:pos x="218" y="376"/>
                  </a:cxn>
                  <a:cxn ang="0">
                    <a:pos x="245" y="0"/>
                  </a:cxn>
                  <a:cxn ang="0">
                    <a:pos x="123" y="9"/>
                  </a:cxn>
                  <a:cxn ang="0">
                    <a:pos x="123" y="9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grpSp>
            <p:nvGrpSpPr>
              <p:cNvPr id="1040" name="Group 43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3116" name="Freeform 44"/>
                <p:cNvSpPr>
                  <a:spLocks/>
                </p:cNvSpPr>
                <p:nvPr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298" y="184"/>
                    </a:cxn>
                    <a:cxn ang="0">
                      <a:pos x="500" y="349"/>
                    </a:cxn>
                    <a:cxn ang="0">
                      <a:pos x="604" y="140"/>
                    </a:cxn>
                    <a:cxn ang="0">
                      <a:pos x="359" y="9"/>
                    </a:cxn>
                    <a:cxn ang="0">
                      <a:pos x="464" y="184"/>
                    </a:cxn>
                    <a:cxn ang="0">
                      <a:pos x="131" y="17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117" name="Freeform 45"/>
                <p:cNvSpPr>
                  <a:spLocks/>
                </p:cNvSpPr>
                <p:nvPr/>
              </p:nvSpPr>
              <p:spPr bwMode="auto">
                <a:xfrm rot="-3172564">
                  <a:off x="5049" y="331"/>
                  <a:ext cx="269" cy="438"/>
                </a:xfrm>
                <a:custGeom>
                  <a:avLst/>
                  <a:gdLst/>
                  <a:ahLst/>
                  <a:cxnLst>
                    <a:cxn ang="0">
                      <a:pos x="741" y="129"/>
                    </a:cxn>
                    <a:cxn ang="0">
                      <a:pos x="485" y="352"/>
                    </a:cxn>
                    <a:cxn ang="0">
                      <a:pos x="163" y="762"/>
                    </a:cxn>
                    <a:cxn ang="0">
                      <a:pos x="0" y="1101"/>
                    </a:cxn>
                    <a:cxn ang="0">
                      <a:pos x="59" y="1230"/>
                    </a:cxn>
                    <a:cxn ang="0">
                      <a:pos x="262" y="1201"/>
                    </a:cxn>
                    <a:cxn ang="0">
                      <a:pos x="578" y="914"/>
                    </a:cxn>
                    <a:cxn ang="0">
                      <a:pos x="876" y="534"/>
                    </a:cxn>
                    <a:cxn ang="0">
                      <a:pos x="1034" y="270"/>
                    </a:cxn>
                    <a:cxn ang="0">
                      <a:pos x="1064" y="84"/>
                    </a:cxn>
                    <a:cxn ang="0">
                      <a:pos x="977" y="0"/>
                    </a:cxn>
                    <a:cxn ang="0">
                      <a:pos x="836" y="65"/>
                    </a:cxn>
                    <a:cxn ang="0">
                      <a:pos x="969" y="107"/>
                    </a:cxn>
                    <a:cxn ang="0">
                      <a:pos x="876" y="352"/>
                    </a:cxn>
                    <a:cxn ang="0">
                      <a:pos x="690" y="656"/>
                    </a:cxn>
                    <a:cxn ang="0">
                      <a:pos x="350" y="1008"/>
                    </a:cxn>
                    <a:cxn ang="0">
                      <a:pos x="116" y="1114"/>
                    </a:cxn>
                    <a:cxn ang="0">
                      <a:pos x="135" y="943"/>
                    </a:cxn>
                    <a:cxn ang="0">
                      <a:pos x="437" y="504"/>
                    </a:cxn>
                    <a:cxn ang="0">
                      <a:pos x="831" y="118"/>
                    </a:cxn>
                    <a:cxn ang="0">
                      <a:pos x="741" y="129"/>
                    </a:cxn>
                    <a:cxn ang="0">
                      <a:pos x="741" y="129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118" name="Freeform 46"/>
                <p:cNvSpPr>
                  <a:spLocks/>
                </p:cNvSpPr>
                <p:nvPr/>
              </p:nvSpPr>
              <p:spPr bwMode="auto">
                <a:xfrm rot="-3172564">
                  <a:off x="4859" y="181"/>
                  <a:ext cx="505" cy="898"/>
                </a:xfrm>
                <a:custGeom>
                  <a:avLst/>
                  <a:gdLst/>
                  <a:ahLst/>
                  <a:cxnLst>
                    <a:cxn ang="0">
                      <a:pos x="1941" y="0"/>
                    </a:cxn>
                    <a:cxn ang="0">
                      <a:pos x="0" y="2521"/>
                    </a:cxn>
                    <a:cxn ang="0">
                      <a:pos x="192" y="2450"/>
                    </a:cxn>
                    <a:cxn ang="0">
                      <a:pos x="2002" y="61"/>
                    </a:cxn>
                    <a:cxn ang="0">
                      <a:pos x="1941" y="0"/>
                    </a:cxn>
                    <a:cxn ang="0">
                      <a:pos x="1941" y="0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119" name="Freeform 47"/>
                <p:cNvSpPr>
                  <a:spLocks/>
                </p:cNvSpPr>
                <p:nvPr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/>
                  <a:ahLst/>
                  <a:cxnLst>
                    <a:cxn ang="0">
                      <a:pos x="95" y="2844"/>
                    </a:cxn>
                    <a:cxn ang="0">
                      <a:pos x="394" y="2834"/>
                    </a:cxn>
                    <a:cxn ang="0">
                      <a:pos x="821" y="3009"/>
                    </a:cxn>
                    <a:cxn ang="0">
                      <a:pos x="681" y="2817"/>
                    </a:cxn>
                    <a:cxn ang="0">
                      <a:pos x="367" y="2703"/>
                    </a:cxn>
                    <a:cxn ang="0">
                      <a:pos x="637" y="2720"/>
                    </a:cxn>
                    <a:cxn ang="0">
                      <a:pos x="979" y="2870"/>
                    </a:cxn>
                    <a:cxn ang="0">
                      <a:pos x="2859" y="420"/>
                    </a:cxn>
                    <a:cxn ang="0">
                      <a:pos x="2578" y="148"/>
                    </a:cxn>
                    <a:cxn ang="0">
                      <a:pos x="2308" y="0"/>
                    </a:cxn>
                    <a:cxn ang="0">
                      <a:pos x="2692" y="78"/>
                    </a:cxn>
                    <a:cxn ang="0">
                      <a:pos x="3007" y="428"/>
                    </a:cxn>
                    <a:cxn ang="0">
                      <a:pos x="831" y="3273"/>
                    </a:cxn>
                    <a:cxn ang="0">
                      <a:pos x="481" y="3412"/>
                    </a:cxn>
                    <a:cxn ang="0">
                      <a:pos x="105" y="3771"/>
                    </a:cxn>
                    <a:cxn ang="0">
                      <a:pos x="0" y="3667"/>
                    </a:cxn>
                    <a:cxn ang="0">
                      <a:pos x="131" y="3631"/>
                    </a:cxn>
                    <a:cxn ang="0">
                      <a:pos x="376" y="3385"/>
                    </a:cxn>
                    <a:cxn ang="0">
                      <a:pos x="165" y="3273"/>
                    </a:cxn>
                    <a:cxn ang="0">
                      <a:pos x="165" y="3176"/>
                    </a:cxn>
                    <a:cxn ang="0">
                      <a:pos x="411" y="3298"/>
                    </a:cxn>
                    <a:cxn ang="0">
                      <a:pos x="411" y="3186"/>
                    </a:cxn>
                    <a:cxn ang="0">
                      <a:pos x="603" y="3220"/>
                    </a:cxn>
                    <a:cxn ang="0">
                      <a:pos x="428" y="3079"/>
                    </a:cxn>
                    <a:cxn ang="0">
                      <a:pos x="629" y="3062"/>
                    </a:cxn>
                    <a:cxn ang="0">
                      <a:pos x="95" y="2844"/>
                    </a:cxn>
                    <a:cxn ang="0">
                      <a:pos x="95" y="2844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120" name="Freeform 48"/>
                <p:cNvSpPr>
                  <a:spLocks/>
                </p:cNvSpPr>
                <p:nvPr/>
              </p:nvSpPr>
              <p:spPr bwMode="auto">
                <a:xfrm rot="-3172564">
                  <a:off x="5298" y="896"/>
                  <a:ext cx="169" cy="122"/>
                </a:xfrm>
                <a:custGeom>
                  <a:avLst/>
                  <a:gdLst/>
                  <a:ahLst/>
                  <a:cxnLst>
                    <a:cxn ang="0">
                      <a:pos x="0" y="80"/>
                    </a:cxn>
                    <a:cxn ang="0">
                      <a:pos x="255" y="106"/>
                    </a:cxn>
                    <a:cxn ang="0">
                      <a:pos x="639" y="342"/>
                    </a:cxn>
                    <a:cxn ang="0">
                      <a:pos x="673" y="289"/>
                    </a:cxn>
                    <a:cxn ang="0">
                      <a:pos x="447" y="114"/>
                    </a:cxn>
                    <a:cxn ang="0">
                      <a:pos x="26" y="0"/>
                    </a:cxn>
                    <a:cxn ang="0">
                      <a:pos x="0" y="80"/>
                    </a:cxn>
                    <a:cxn ang="0">
                      <a:pos x="0" y="80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121" name="Freeform 49"/>
                <p:cNvSpPr>
                  <a:spLocks/>
                </p:cNvSpPr>
                <p:nvPr/>
              </p:nvSpPr>
              <p:spPr bwMode="auto">
                <a:xfrm rot="-3172564">
                  <a:off x="5253" y="805"/>
                  <a:ext cx="181" cy="144"/>
                </a:xfrm>
                <a:custGeom>
                  <a:avLst/>
                  <a:gdLst/>
                  <a:ahLst/>
                  <a:cxnLst>
                    <a:cxn ang="0">
                      <a:pos x="0" y="78"/>
                    </a:cxn>
                    <a:cxn ang="0">
                      <a:pos x="340" y="148"/>
                    </a:cxn>
                    <a:cxn ang="0">
                      <a:pos x="638" y="403"/>
                    </a:cxn>
                    <a:cxn ang="0">
                      <a:pos x="716" y="296"/>
                    </a:cxn>
                    <a:cxn ang="0">
                      <a:pos x="420" y="114"/>
                    </a:cxn>
                    <a:cxn ang="0">
                      <a:pos x="70" y="0"/>
                    </a:cxn>
                    <a:cxn ang="0">
                      <a:pos x="0" y="78"/>
                    </a:cxn>
                    <a:cxn ang="0">
                      <a:pos x="0" y="78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122" name="Freeform 50"/>
                <p:cNvSpPr>
                  <a:spLocks/>
                </p:cNvSpPr>
                <p:nvPr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/>
                  <a:ahLst/>
                  <a:cxnLst>
                    <a:cxn ang="0">
                      <a:pos x="0" y="78"/>
                    </a:cxn>
                    <a:cxn ang="0">
                      <a:pos x="316" y="139"/>
                    </a:cxn>
                    <a:cxn ang="0">
                      <a:pos x="649" y="411"/>
                    </a:cxn>
                    <a:cxn ang="0">
                      <a:pos x="717" y="314"/>
                    </a:cxn>
                    <a:cxn ang="0">
                      <a:pos x="394" y="87"/>
                    </a:cxn>
                    <a:cxn ang="0">
                      <a:pos x="54" y="0"/>
                    </a:cxn>
                    <a:cxn ang="0">
                      <a:pos x="0" y="78"/>
                    </a:cxn>
                    <a:cxn ang="0">
                      <a:pos x="0" y="78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123" name="Freeform 51"/>
                <p:cNvSpPr>
                  <a:spLocks/>
                </p:cNvSpPr>
                <p:nvPr/>
              </p:nvSpPr>
              <p:spPr bwMode="auto">
                <a:xfrm rot="-3172564">
                  <a:off x="4949" y="141"/>
                  <a:ext cx="179" cy="138"/>
                </a:xfrm>
                <a:custGeom>
                  <a:avLst/>
                  <a:gdLst/>
                  <a:ahLst/>
                  <a:cxnLst>
                    <a:cxn ang="0">
                      <a:pos x="0" y="88"/>
                    </a:cxn>
                    <a:cxn ang="0">
                      <a:pos x="272" y="131"/>
                    </a:cxn>
                    <a:cxn ang="0">
                      <a:pos x="665" y="386"/>
                    </a:cxn>
                    <a:cxn ang="0">
                      <a:pos x="709" y="308"/>
                    </a:cxn>
                    <a:cxn ang="0">
                      <a:pos x="306" y="53"/>
                    </a:cxn>
                    <a:cxn ang="0">
                      <a:pos x="43" y="0"/>
                    </a:cxn>
                    <a:cxn ang="0">
                      <a:pos x="0" y="88"/>
                    </a:cxn>
                    <a:cxn ang="0">
                      <a:pos x="0" y="88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</p:grpSp>
        <p:sp>
          <p:nvSpPr>
            <p:cNvPr id="3124" name="Line 52"/>
            <p:cNvSpPr>
              <a:spLocks noChangeShapeType="1"/>
            </p:cNvSpPr>
            <p:nvPr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Welcome to Math 302B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Fall 2009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Does a variable “vary”?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5x = 60</a:t>
            </a:r>
          </a:p>
          <a:p>
            <a:pPr eaLnBrk="1" hangingPunct="1"/>
            <a:r>
              <a:rPr lang="en-US" smtClean="0"/>
              <a:t>y = 3x - 4</a:t>
            </a:r>
          </a:p>
          <a:p>
            <a:pPr eaLnBrk="1" hangingPunct="1"/>
            <a:r>
              <a:rPr lang="en-US" smtClean="0"/>
              <a:t>C = π • d</a:t>
            </a:r>
          </a:p>
          <a:p>
            <a:pPr eaLnBrk="1" hangingPunct="1"/>
            <a:r>
              <a:rPr lang="en-US" smtClean="0"/>
              <a:t>n/n = 1 if n ≠ 0.</a:t>
            </a:r>
          </a:p>
          <a:p>
            <a:pPr eaLnBrk="1" hangingPunct="1"/>
            <a:r>
              <a:rPr lang="en-US" smtClean="0"/>
              <a:t>y = kx</a:t>
            </a:r>
          </a:p>
          <a:p>
            <a:pPr eaLnBrk="1" hangingPunct="1"/>
            <a:r>
              <a:rPr lang="en-US" smtClean="0"/>
              <a:t>sin</a:t>
            </a:r>
            <a:r>
              <a:rPr lang="en-US" baseline="30000" smtClean="0"/>
              <a:t>2</a:t>
            </a:r>
            <a:r>
              <a:rPr lang="en-US" smtClean="0"/>
              <a:t>(x) + cos</a:t>
            </a:r>
            <a:r>
              <a:rPr lang="en-US" baseline="30000" smtClean="0"/>
              <a:t>2</a:t>
            </a:r>
            <a:r>
              <a:rPr lang="en-US" smtClean="0"/>
              <a:t>(x) = 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Equal Sign  =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Signifies that the expressions on each side are equivalent.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If 3x + 4 = 12, then 3x + 4 </a:t>
            </a:r>
            <a:r>
              <a:rPr lang="en-US" sz="2800" dirty="0" smtClean="0">
                <a:solidFill>
                  <a:schemeClr val="folHlink"/>
                </a:solidFill>
              </a:rPr>
              <a:t>- 4</a:t>
            </a:r>
            <a:r>
              <a:rPr lang="en-US" sz="2800" dirty="0" smtClean="0"/>
              <a:t> = 12 </a:t>
            </a:r>
            <a:r>
              <a:rPr lang="en-US" sz="2800" dirty="0" smtClean="0">
                <a:solidFill>
                  <a:schemeClr val="folHlink"/>
                </a:solidFill>
              </a:rPr>
              <a:t>- 4</a:t>
            </a:r>
            <a:r>
              <a:rPr lang="en-US" sz="2800" dirty="0" smtClean="0"/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Look back at the properties:  commutative, associative, distributive, identity, inverses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Now look at algebraic “formulas”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(x + 3)(x - 4) = 0 means either </a:t>
            </a:r>
            <a:br>
              <a:rPr lang="en-US" sz="2800" dirty="0" smtClean="0"/>
            </a:br>
            <a:r>
              <a:rPr lang="en-US" sz="2800" dirty="0" smtClean="0"/>
              <a:t>	x + 3 = 0 or x - 4 = 0.  Why?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Function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A special relationship found in algebra is the function.  A function is a relation where every value of input has just one value of output.  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Your age today:  your height today.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Students name: Students ID number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Number of hours worked:  Paycheck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Diameter of a circle:  area of the circle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These are not functions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Shoe size:  number of shoes you own.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Your height:  Your age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Date:  price of gasoline in the area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Length of a football field:  Year of Superbowl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Number of courses you are registered for:  number of students in your largest class</a:t>
            </a:r>
          </a:p>
          <a:p>
            <a:pPr eaLnBrk="1" hangingPunct="1">
              <a:lnSpc>
                <a:spcPct val="90000"/>
              </a:lnSpc>
            </a:pPr>
            <a:endParaRPr lang="en-US" sz="2800" smtClean="0"/>
          </a:p>
          <a:p>
            <a:pPr eaLnBrk="1" hangingPunct="1">
              <a:lnSpc>
                <a:spcPct val="90000"/>
              </a:lnSpc>
            </a:pPr>
            <a:endParaRPr lang="en-US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 any function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The input is called the independent variable.  We usually put this on the x-axis.</a:t>
            </a:r>
          </a:p>
          <a:p>
            <a:pPr eaLnBrk="1" hangingPunct="1"/>
            <a:r>
              <a:rPr lang="en-US" sz="2800" smtClean="0"/>
              <a:t>The output is called the dependent variable.  That is, it depends on the independent variable.  We usually put this on the y-axis.</a:t>
            </a:r>
          </a:p>
          <a:p>
            <a:pPr eaLnBrk="1" hangingPunct="1"/>
            <a:r>
              <a:rPr lang="en-US" sz="2800" smtClean="0">
                <a:solidFill>
                  <a:schemeClr val="folHlink"/>
                </a:solidFill>
              </a:rPr>
              <a:t>Example:  age vs. height; typically, your height depends on your age.</a:t>
            </a:r>
            <a:endParaRPr lang="en-US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Agenda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Go over syllabus, class procedures, etc.</a:t>
            </a:r>
          </a:p>
          <a:p>
            <a:pPr eaLnBrk="1" hangingPunct="1"/>
            <a:r>
              <a:rPr lang="en-US" smtClean="0"/>
              <a:t>How to answer a homework problem</a:t>
            </a:r>
          </a:p>
          <a:p>
            <a:pPr eaLnBrk="1" hangingPunct="1"/>
            <a:r>
              <a:rPr lang="en-US" smtClean="0"/>
              <a:t>Begin algebraic thinking</a:t>
            </a:r>
          </a:p>
          <a:p>
            <a:pPr eaLnBrk="1" hangingPunct="1"/>
            <a:r>
              <a:rPr lang="en-US" smtClean="0"/>
              <a:t>Assign homework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 good answer…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Shows how you got the answer (all the work).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Explains </a:t>
            </a:r>
            <a:r>
              <a:rPr lang="en-US" b="1" smtClean="0"/>
              <a:t>why</a:t>
            </a:r>
            <a:r>
              <a:rPr lang="en-US" smtClean="0"/>
              <a:t> you did what you did.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Where appropriate, explains what a child did correctly/incorrectly, and what mathematics the child did/did not understand.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Here’s a problem.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The first five terms of a sequence are </a:t>
            </a:r>
            <a:br>
              <a:rPr lang="en-US" sz="2800" smtClean="0"/>
            </a:br>
            <a:r>
              <a:rPr lang="en-US" sz="2800" smtClean="0"/>
              <a:t/>
            </a:r>
            <a:br>
              <a:rPr lang="en-US" sz="2800" smtClean="0"/>
            </a:br>
            <a:r>
              <a:rPr lang="en-US" sz="2800" smtClean="0"/>
              <a:t>2, 5, 10, 17, 26, …</a:t>
            </a:r>
            <a:br>
              <a:rPr lang="en-US" sz="2800" smtClean="0"/>
            </a:br>
            <a:endParaRPr lang="en-US" sz="2800" smtClean="0"/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What is the 10th term?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What is the nth term?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Introduce yourselves at your table.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In your groups, try to figure out the tenth term.  Then, write a sentence or two that you think is perfect for a homework answer.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Unacceptable Answers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10th term is 101</a:t>
            </a:r>
            <a:br>
              <a:rPr lang="en-US" sz="2800" smtClean="0"/>
            </a:br>
            <a:endParaRPr lang="en-US" sz="2800" smtClean="0"/>
          </a:p>
          <a:p>
            <a:pPr eaLnBrk="1" hangingPunct="1"/>
            <a:r>
              <a:rPr lang="en-US" sz="2800" smtClean="0"/>
              <a:t>2, 5, 10, 17, 26, … 101, …  ?</a:t>
            </a:r>
            <a:br>
              <a:rPr lang="en-US" sz="2800" smtClean="0"/>
            </a:br>
            <a:endParaRPr lang="en-US" sz="2800" smtClean="0"/>
          </a:p>
          <a:p>
            <a:pPr eaLnBrk="1" hangingPunct="1"/>
            <a:r>
              <a:rPr lang="en-US" sz="2800" smtClean="0"/>
              <a:t>2, 5, 10, 17, 26, 37, 50, 65, 82, 101, …</a:t>
            </a:r>
            <a:br>
              <a:rPr lang="en-US" sz="2800" smtClean="0"/>
            </a:br>
            <a:endParaRPr lang="en-US" sz="2800" smtClean="0"/>
          </a:p>
          <a:p>
            <a:pPr eaLnBrk="1" hangingPunct="1"/>
            <a:r>
              <a:rPr lang="en-US" sz="2800" smtClean="0"/>
              <a:t>This is a trick question.  There is no answer.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More unacceptable answers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The 10th term is 101.  I did the math in my head.</a:t>
            </a:r>
            <a:br>
              <a:rPr lang="en-US" sz="2800" smtClean="0"/>
            </a:br>
            <a:endParaRPr lang="en-US" sz="2800" smtClean="0"/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The 10th term is 101.  I did the math on my calculator.</a:t>
            </a:r>
            <a:br>
              <a:rPr lang="en-US" sz="2800" smtClean="0"/>
            </a:br>
            <a:endParaRPr lang="en-US" sz="2800" smtClean="0"/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The 10th term is 101.  I just did trial and error--lucky me!  I got it on the first try.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Acceptable answer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I see the pattern 2, 5, 10, 17, 26, ….  So I made a table:</a:t>
            </a:r>
            <a:br>
              <a:rPr lang="en-US" sz="2800" smtClean="0"/>
            </a:br>
            <a:r>
              <a:rPr lang="en-US" sz="2800" smtClean="0">
                <a:solidFill>
                  <a:schemeClr val="hlink"/>
                </a:solidFill>
              </a:rPr>
              <a:t>Term:     1   2    3    4    5   6    7    8    9   10</a:t>
            </a:r>
            <a:br>
              <a:rPr lang="en-US" sz="2800" smtClean="0">
                <a:solidFill>
                  <a:schemeClr val="hlink"/>
                </a:solidFill>
              </a:rPr>
            </a:br>
            <a:r>
              <a:rPr lang="en-US" sz="2800" smtClean="0">
                <a:solidFill>
                  <a:schemeClr val="hlink"/>
                </a:solidFill>
              </a:rPr>
              <a:t>Pattern:  2   5   10  17  26  37  50  65  82 101</a:t>
            </a:r>
            <a:endParaRPr lang="en-US" sz="28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smtClean="0"/>
              <a:t>•	Then, I saw that 5 - 2 = </a:t>
            </a:r>
            <a:r>
              <a:rPr lang="en-US" sz="2800" smtClean="0">
                <a:solidFill>
                  <a:schemeClr val="tx2"/>
                </a:solidFill>
              </a:rPr>
              <a:t>3</a:t>
            </a:r>
            <a:r>
              <a:rPr lang="en-US" sz="2800" smtClean="0"/>
              <a:t>; 10 - </a:t>
            </a:r>
            <a:r>
              <a:rPr lang="en-US" sz="2800" smtClean="0">
                <a:solidFill>
                  <a:schemeClr val="tx2"/>
                </a:solidFill>
              </a:rPr>
              <a:t>5</a:t>
            </a:r>
            <a:r>
              <a:rPr lang="en-US" sz="2800" smtClean="0"/>
              <a:t> = 5; </a:t>
            </a:r>
            <a:br>
              <a:rPr lang="en-US" sz="2800" smtClean="0"/>
            </a:br>
            <a:r>
              <a:rPr lang="en-US" sz="2800" smtClean="0"/>
              <a:t>17 - 10 = </a:t>
            </a:r>
            <a:r>
              <a:rPr lang="en-US" sz="2800" smtClean="0">
                <a:solidFill>
                  <a:schemeClr val="tx2"/>
                </a:solidFill>
              </a:rPr>
              <a:t>7</a:t>
            </a:r>
            <a:r>
              <a:rPr lang="en-US" sz="2800" smtClean="0"/>
              <a:t>; 26 - 17 = </a:t>
            </a:r>
            <a:r>
              <a:rPr lang="en-US" sz="2800" smtClean="0">
                <a:solidFill>
                  <a:schemeClr val="tx2"/>
                </a:solidFill>
              </a:rPr>
              <a:t>9</a:t>
            </a:r>
            <a:r>
              <a:rPr lang="en-US" sz="2800" smtClean="0"/>
              <a:t>.  The differences increase by 2, so to continue, I would add </a:t>
            </a:r>
            <a:r>
              <a:rPr lang="en-US" sz="2800" smtClean="0">
                <a:solidFill>
                  <a:schemeClr val="tx2"/>
                </a:solidFill>
              </a:rPr>
              <a:t>11</a:t>
            </a:r>
            <a:r>
              <a:rPr lang="en-US" sz="2800" smtClean="0"/>
              <a:t>, then </a:t>
            </a:r>
            <a:r>
              <a:rPr lang="en-US" sz="2800" smtClean="0">
                <a:solidFill>
                  <a:schemeClr val="tx2"/>
                </a:solidFill>
              </a:rPr>
              <a:t>13</a:t>
            </a:r>
            <a:r>
              <a:rPr lang="en-US" sz="2800" smtClean="0"/>
              <a:t>, then </a:t>
            </a:r>
            <a:r>
              <a:rPr lang="en-US" sz="2800" smtClean="0">
                <a:solidFill>
                  <a:schemeClr val="tx2"/>
                </a:solidFill>
              </a:rPr>
              <a:t>15</a:t>
            </a:r>
            <a:r>
              <a:rPr lang="en-US" sz="2800" smtClean="0"/>
              <a:t>, and so forth.  So the 10th term is 101.</a:t>
            </a:r>
          </a:p>
        </p:txBody>
      </p:sp>
      <p:sp>
        <p:nvSpPr>
          <p:cNvPr id="9220" name="Line 4"/>
          <p:cNvSpPr>
            <a:spLocks noChangeShapeType="1"/>
          </p:cNvSpPr>
          <p:nvPr/>
        </p:nvSpPr>
        <p:spPr bwMode="auto">
          <a:xfrm>
            <a:off x="1143000" y="3048000"/>
            <a:ext cx="7086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Acceptable answer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 see the pattern 2, 5, 10, 17, 26, ….  By itself, there is nothing that leaps out at me.  But, if I subtract 1 from each number, I get 1, 4, 9, 16, 25, …  which are the perfect squares.  So, each number is n</a:t>
            </a:r>
            <a:r>
              <a:rPr lang="en-US" baseline="30000" smtClean="0"/>
              <a:t>2</a:t>
            </a:r>
            <a:r>
              <a:rPr lang="en-US" smtClean="0"/>
              <a:t> + 1.  So the 10th term is 10</a:t>
            </a:r>
            <a:r>
              <a:rPr lang="en-US" baseline="30000" smtClean="0"/>
              <a:t>2</a:t>
            </a:r>
            <a:r>
              <a:rPr lang="en-US" smtClean="0"/>
              <a:t> + 1 = 100 + 1 = 101.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Algebraic Reasoning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Organizing data and generalizing data: 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Mathematical modeling through graphs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Mathematical modeling through tables.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Generalizing patterns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Relationships involving variables--things that vary.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>
                <a:solidFill>
                  <a:schemeClr val="hlink"/>
                </a:solidFill>
              </a:rPr>
              <a:t>We use the rules of algebra to express algebraic reasoning.</a:t>
            </a:r>
            <a:endParaRPr lang="en-US" sz="2800" smtClean="0"/>
          </a:p>
          <a:p>
            <a:pPr eaLnBrk="1" hangingPunct="1">
              <a:lnSpc>
                <a:spcPct val="90000"/>
              </a:lnSpc>
            </a:pPr>
            <a:endParaRPr lang="en-US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rayon">
  <a:themeElements>
    <a:clrScheme name="Crayon 2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Cray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28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28" charset="-128"/>
          </a:defRPr>
        </a:defPPr>
      </a:lstStyle>
    </a:lnDef>
  </a:objectDefaults>
  <a:extraClrSchemeLst>
    <a:extraClrScheme>
      <a:clrScheme name="Crayon 1">
        <a:dk1>
          <a:srgbClr val="FFB800"/>
        </a:dk1>
        <a:lt1>
          <a:srgbClr val="FCF56E"/>
        </a:lt1>
        <a:dk2>
          <a:srgbClr val="003366"/>
        </a:dk2>
        <a:lt2>
          <a:srgbClr val="FF0000"/>
        </a:lt2>
        <a:accent1>
          <a:srgbClr val="006666"/>
        </a:accent1>
        <a:accent2>
          <a:srgbClr val="000000"/>
        </a:accent2>
        <a:accent3>
          <a:srgbClr val="AAADB8"/>
        </a:accent3>
        <a:accent4>
          <a:srgbClr val="D7D15D"/>
        </a:accent4>
        <a:accent5>
          <a:srgbClr val="AAB8B8"/>
        </a:accent5>
        <a:accent6>
          <a:srgbClr val="000000"/>
        </a:accent6>
        <a:hlink>
          <a:srgbClr val="00B2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 2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 3">
        <a:dk1>
          <a:srgbClr val="99CCFF"/>
        </a:dk1>
        <a:lt1>
          <a:srgbClr val="FFFFFF"/>
        </a:lt1>
        <a:dk2>
          <a:srgbClr val="A50021"/>
        </a:dk2>
        <a:lt2>
          <a:srgbClr val="FFFFCC"/>
        </a:lt2>
        <a:accent1>
          <a:srgbClr val="FF9900"/>
        </a:accent1>
        <a:accent2>
          <a:srgbClr val="000066"/>
        </a:accent2>
        <a:accent3>
          <a:srgbClr val="CFAAAB"/>
        </a:accent3>
        <a:accent4>
          <a:srgbClr val="DADADA"/>
        </a:accent4>
        <a:accent5>
          <a:srgbClr val="FFCAAA"/>
        </a:accent5>
        <a:accent6>
          <a:srgbClr val="00005C"/>
        </a:accent6>
        <a:hlink>
          <a:srgbClr val="00B200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003300"/>
        </a:accent1>
        <a:accent2>
          <a:srgbClr val="CCCC00"/>
        </a:accent2>
        <a:accent3>
          <a:srgbClr val="ADB8AA"/>
        </a:accent3>
        <a:accent4>
          <a:srgbClr val="DADADA"/>
        </a:accent4>
        <a:accent5>
          <a:srgbClr val="AAADAA"/>
        </a:accent5>
        <a:accent6>
          <a:srgbClr val="B9B900"/>
        </a:accent6>
        <a:hlink>
          <a:srgbClr val="8080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 5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0000CC"/>
        </a:accent1>
        <a:accent2>
          <a:srgbClr val="FFCC00"/>
        </a:accent2>
        <a:accent3>
          <a:srgbClr val="AAAAB8"/>
        </a:accent3>
        <a:accent4>
          <a:srgbClr val="DADADA"/>
        </a:accent4>
        <a:accent5>
          <a:srgbClr val="AAAAE2"/>
        </a:accent5>
        <a:accent6>
          <a:srgbClr val="E7B900"/>
        </a:accent6>
        <a:hlink>
          <a:srgbClr val="CC33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 6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660066"/>
        </a:accent1>
        <a:accent2>
          <a:srgbClr val="FFCC00"/>
        </a:accent2>
        <a:accent3>
          <a:srgbClr val="C0AAC0"/>
        </a:accent3>
        <a:accent4>
          <a:srgbClr val="DADADA"/>
        </a:accent4>
        <a:accent5>
          <a:srgbClr val="B8AAB8"/>
        </a:accent5>
        <a:accent6>
          <a:srgbClr val="E7B900"/>
        </a:accent6>
        <a:hlink>
          <a:srgbClr val="CC33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 7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FF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F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 8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Macintosh HD:Applications:Microsoft Office 2004:Templates:Presentations:Designs:Crayon</Template>
  <TotalTime>427</TotalTime>
  <Words>533</Words>
  <Application>Microsoft Office PowerPoint</Application>
  <PresentationFormat>On-screen Show (4:3)</PresentationFormat>
  <Paragraphs>81</Paragraphs>
  <Slides>14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Crayon</vt:lpstr>
      <vt:lpstr>Welcome to Math 302B</vt:lpstr>
      <vt:lpstr>Agenda</vt:lpstr>
      <vt:lpstr>A good answer…</vt:lpstr>
      <vt:lpstr>Here’s a problem.</vt:lpstr>
      <vt:lpstr>Unacceptable Answers</vt:lpstr>
      <vt:lpstr>More unacceptable answers</vt:lpstr>
      <vt:lpstr>Acceptable answer</vt:lpstr>
      <vt:lpstr>Acceptable answer</vt:lpstr>
      <vt:lpstr>Algebraic Reasoning</vt:lpstr>
      <vt:lpstr>Does a variable “vary”?</vt:lpstr>
      <vt:lpstr>The Equal Sign  =</vt:lpstr>
      <vt:lpstr>Function</vt:lpstr>
      <vt:lpstr>These are not functions</vt:lpstr>
      <vt:lpstr>In any function</vt:lpstr>
    </vt:vector>
  </TitlesOfParts>
  <Company>Math Department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Math 302B</dc:title>
  <dc:creator>Suzanne Weinberg</dc:creator>
  <cp:lastModifiedBy>barrett</cp:lastModifiedBy>
  <cp:revision>38</cp:revision>
  <dcterms:created xsi:type="dcterms:W3CDTF">2008-05-28T17:50:24Z</dcterms:created>
  <dcterms:modified xsi:type="dcterms:W3CDTF">2009-09-02T20:11:07Z</dcterms:modified>
</cp:coreProperties>
</file>